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Lato-boldItalic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35e5f3db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35e5f3db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35e5f3d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35e5f3d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d9aaddf7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d9aaddf7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35e5f3db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35e5f3db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35e5f3d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35e5f3d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d9aaddf7c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d9aaddf7c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35e5f3db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35e5f3db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d9aaddf7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d9aaddf7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d9aaddf7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d9aaddf7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d9aaddf7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d9aaddf7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d9aaddf7c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d9aaddf7c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9aaddf7c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d9aaddf7c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d9aaddf7c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d9aaddf7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d9aaddf7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d9aaddf7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d9aaddf7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d9aaddf7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apers.nips.cc/paper/2012/file/c399862d3b9d6b76c8436e924a68c45b-Paper.pdf" TargetMode="External"/><Relationship Id="rId4" Type="http://schemas.openxmlformats.org/officeDocument/2006/relationships/hyperlink" Target="https://latamt.ieeer9.org/index.php/transactions/article/view/4336" TargetMode="External"/><Relationship Id="rId5" Type="http://schemas.openxmlformats.org/officeDocument/2006/relationships/hyperlink" Target="https://www.researchgate.net/publication/340935440_Automated_Detection_of_COVID-19_Cases_Using_Deep_Neural_Networks_with_X-ray_Images" TargetMode="External"/><Relationship Id="rId6" Type="http://schemas.openxmlformats.org/officeDocument/2006/relationships/hyperlink" Target="https://www.ncbi.nlm.nih.gov/pmc/articles/PMC7187882/" TargetMode="External"/><Relationship Id="rId7" Type="http://schemas.openxmlformats.org/officeDocument/2006/relationships/hyperlink" Target="https://paperswithcode.com/method/darknet-1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github.com/ieee8023/covid-chestxray-dataset/tree/master/images" TargetMode="External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411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>
                <a:latin typeface="Lato"/>
                <a:ea typeface="Lato"/>
                <a:cs typeface="Lato"/>
                <a:sym typeface="Lato"/>
              </a:rPr>
              <a:t>Detección de </a:t>
            </a:r>
            <a:r>
              <a:rPr b="1" lang="es" sz="4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COVID-19</a:t>
            </a:r>
            <a:r>
              <a:rPr b="1" lang="es" sz="4200">
                <a:latin typeface="Lato"/>
                <a:ea typeface="Lato"/>
                <a:cs typeface="Lato"/>
                <a:sym typeface="Lato"/>
              </a:rPr>
              <a:t> utilizando imágenes de </a:t>
            </a:r>
            <a:r>
              <a:rPr b="1" lang="es" sz="4200">
                <a:latin typeface="Lato"/>
                <a:ea typeface="Lato"/>
                <a:cs typeface="Lato"/>
                <a:sym typeface="Lato"/>
              </a:rPr>
              <a:t>Rayos X</a:t>
            </a:r>
            <a:endParaRPr b="1" sz="4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5950" y="2510225"/>
            <a:ext cx="85206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Lato"/>
                <a:ea typeface="Lato"/>
                <a:cs typeface="Lato"/>
                <a:sym typeface="Lato"/>
              </a:rPr>
              <a:t>Aplicaciones con visión Artificial - AI PUCP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385944" y="3873751"/>
            <a:ext cx="625812" cy="695335"/>
            <a:chOff x="5309250" y="2903170"/>
            <a:chExt cx="359579" cy="355852"/>
          </a:xfrm>
        </p:grpSpPr>
        <p:sp>
          <p:nvSpPr>
            <p:cNvPr id="57" name="Google Shape;57;p13"/>
            <p:cNvSpPr/>
            <p:nvPr/>
          </p:nvSpPr>
          <p:spPr>
            <a:xfrm>
              <a:off x="5410517" y="3006317"/>
              <a:ext cx="77854" cy="76452"/>
            </a:xfrm>
            <a:custGeom>
              <a:rect b="b" l="l" r="r" t="t"/>
              <a:pathLst>
                <a:path extrusionOk="0" h="2400" w="2444">
                  <a:moveTo>
                    <a:pt x="1345" y="315"/>
                  </a:moveTo>
                  <a:cubicBezTo>
                    <a:pt x="1450" y="315"/>
                    <a:pt x="1549" y="346"/>
                    <a:pt x="1631" y="420"/>
                  </a:cubicBezTo>
                  <a:cubicBezTo>
                    <a:pt x="1905" y="634"/>
                    <a:pt x="2060" y="1206"/>
                    <a:pt x="2096" y="1622"/>
                  </a:cubicBezTo>
                  <a:cubicBezTo>
                    <a:pt x="2104" y="1923"/>
                    <a:pt x="1755" y="2071"/>
                    <a:pt x="1406" y="2071"/>
                  </a:cubicBezTo>
                  <a:cubicBezTo>
                    <a:pt x="1257" y="2071"/>
                    <a:pt x="1109" y="2045"/>
                    <a:pt x="988" y="1991"/>
                  </a:cubicBezTo>
                  <a:cubicBezTo>
                    <a:pt x="560" y="1801"/>
                    <a:pt x="381" y="1313"/>
                    <a:pt x="560" y="872"/>
                  </a:cubicBezTo>
                  <a:cubicBezTo>
                    <a:pt x="693" y="580"/>
                    <a:pt x="1042" y="315"/>
                    <a:pt x="1345" y="315"/>
                  </a:cubicBezTo>
                  <a:close/>
                  <a:moveTo>
                    <a:pt x="1344" y="1"/>
                  </a:moveTo>
                  <a:cubicBezTo>
                    <a:pt x="906" y="1"/>
                    <a:pt x="447" y="320"/>
                    <a:pt x="262" y="741"/>
                  </a:cubicBezTo>
                  <a:cubicBezTo>
                    <a:pt x="0" y="1336"/>
                    <a:pt x="262" y="2027"/>
                    <a:pt x="857" y="2289"/>
                  </a:cubicBezTo>
                  <a:cubicBezTo>
                    <a:pt x="1022" y="2363"/>
                    <a:pt x="1214" y="2400"/>
                    <a:pt x="1407" y="2400"/>
                  </a:cubicBezTo>
                  <a:cubicBezTo>
                    <a:pt x="1925" y="2400"/>
                    <a:pt x="2443" y="2134"/>
                    <a:pt x="2417" y="1622"/>
                  </a:cubicBezTo>
                  <a:cubicBezTo>
                    <a:pt x="2405" y="1134"/>
                    <a:pt x="2203" y="479"/>
                    <a:pt x="1858" y="182"/>
                  </a:cubicBezTo>
                  <a:cubicBezTo>
                    <a:pt x="1704" y="56"/>
                    <a:pt x="1526" y="1"/>
                    <a:pt x="1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309250" y="2903170"/>
              <a:ext cx="359579" cy="355852"/>
            </a:xfrm>
            <a:custGeom>
              <a:rect b="b" l="l" r="r" t="t"/>
              <a:pathLst>
                <a:path extrusionOk="0" h="11171" w="11288">
                  <a:moveTo>
                    <a:pt x="3691" y="336"/>
                  </a:moveTo>
                  <a:cubicBezTo>
                    <a:pt x="3775" y="336"/>
                    <a:pt x="3846" y="383"/>
                    <a:pt x="3870" y="455"/>
                  </a:cubicBezTo>
                  <a:lnTo>
                    <a:pt x="4084" y="991"/>
                  </a:lnTo>
                  <a:cubicBezTo>
                    <a:pt x="3953" y="1003"/>
                    <a:pt x="3846" y="1050"/>
                    <a:pt x="3739" y="1122"/>
                  </a:cubicBezTo>
                  <a:lnTo>
                    <a:pt x="3536" y="586"/>
                  </a:lnTo>
                  <a:cubicBezTo>
                    <a:pt x="3489" y="455"/>
                    <a:pt x="3572" y="336"/>
                    <a:pt x="3691" y="336"/>
                  </a:cubicBezTo>
                  <a:close/>
                  <a:moveTo>
                    <a:pt x="7834" y="436"/>
                  </a:moveTo>
                  <a:cubicBezTo>
                    <a:pt x="7859" y="436"/>
                    <a:pt x="7883" y="442"/>
                    <a:pt x="7906" y="455"/>
                  </a:cubicBezTo>
                  <a:cubicBezTo>
                    <a:pt x="7989" y="503"/>
                    <a:pt x="8037" y="598"/>
                    <a:pt x="7989" y="693"/>
                  </a:cubicBezTo>
                  <a:lnTo>
                    <a:pt x="7763" y="1217"/>
                  </a:lnTo>
                  <a:cubicBezTo>
                    <a:pt x="7668" y="1134"/>
                    <a:pt x="7561" y="1086"/>
                    <a:pt x="7418" y="1062"/>
                  </a:cubicBezTo>
                  <a:lnTo>
                    <a:pt x="7668" y="538"/>
                  </a:lnTo>
                  <a:cubicBezTo>
                    <a:pt x="7702" y="478"/>
                    <a:pt x="7769" y="436"/>
                    <a:pt x="7834" y="436"/>
                  </a:cubicBezTo>
                  <a:close/>
                  <a:moveTo>
                    <a:pt x="698" y="3177"/>
                  </a:moveTo>
                  <a:cubicBezTo>
                    <a:pt x="775" y="3177"/>
                    <a:pt x="883" y="3247"/>
                    <a:pt x="1298" y="3431"/>
                  </a:cubicBezTo>
                  <a:cubicBezTo>
                    <a:pt x="1250" y="3479"/>
                    <a:pt x="1227" y="3539"/>
                    <a:pt x="1191" y="3586"/>
                  </a:cubicBezTo>
                  <a:cubicBezTo>
                    <a:pt x="1191" y="3586"/>
                    <a:pt x="1167" y="3658"/>
                    <a:pt x="1155" y="3765"/>
                  </a:cubicBezTo>
                  <a:lnTo>
                    <a:pt x="631" y="3527"/>
                  </a:lnTo>
                  <a:cubicBezTo>
                    <a:pt x="477" y="3479"/>
                    <a:pt x="477" y="3253"/>
                    <a:pt x="631" y="3193"/>
                  </a:cubicBezTo>
                  <a:cubicBezTo>
                    <a:pt x="655" y="3183"/>
                    <a:pt x="675" y="3177"/>
                    <a:pt x="698" y="3177"/>
                  </a:cubicBezTo>
                  <a:close/>
                  <a:moveTo>
                    <a:pt x="10679" y="3437"/>
                  </a:moveTo>
                  <a:cubicBezTo>
                    <a:pt x="10755" y="3437"/>
                    <a:pt x="10841" y="3482"/>
                    <a:pt x="10871" y="3551"/>
                  </a:cubicBezTo>
                  <a:cubicBezTo>
                    <a:pt x="10906" y="3646"/>
                    <a:pt x="10847" y="3765"/>
                    <a:pt x="10764" y="3789"/>
                  </a:cubicBezTo>
                  <a:lnTo>
                    <a:pt x="10228" y="4003"/>
                  </a:lnTo>
                  <a:cubicBezTo>
                    <a:pt x="10216" y="3848"/>
                    <a:pt x="10168" y="3741"/>
                    <a:pt x="10097" y="3658"/>
                  </a:cubicBezTo>
                  <a:lnTo>
                    <a:pt x="10633" y="3443"/>
                  </a:lnTo>
                  <a:cubicBezTo>
                    <a:pt x="10647" y="3439"/>
                    <a:pt x="10663" y="3437"/>
                    <a:pt x="10679" y="3437"/>
                  </a:cubicBezTo>
                  <a:close/>
                  <a:moveTo>
                    <a:pt x="1060" y="7134"/>
                  </a:moveTo>
                  <a:cubicBezTo>
                    <a:pt x="1072" y="7265"/>
                    <a:pt x="1119" y="7372"/>
                    <a:pt x="1191" y="7480"/>
                  </a:cubicBezTo>
                  <a:lnTo>
                    <a:pt x="655" y="7682"/>
                  </a:lnTo>
                  <a:cubicBezTo>
                    <a:pt x="635" y="7694"/>
                    <a:pt x="612" y="7699"/>
                    <a:pt x="589" y="7699"/>
                  </a:cubicBezTo>
                  <a:cubicBezTo>
                    <a:pt x="518" y="7699"/>
                    <a:pt x="444" y="7650"/>
                    <a:pt x="417" y="7587"/>
                  </a:cubicBezTo>
                  <a:cubicBezTo>
                    <a:pt x="381" y="7492"/>
                    <a:pt x="429" y="7372"/>
                    <a:pt x="524" y="7349"/>
                  </a:cubicBezTo>
                  <a:lnTo>
                    <a:pt x="1060" y="7134"/>
                  </a:lnTo>
                  <a:close/>
                  <a:moveTo>
                    <a:pt x="10144" y="7361"/>
                  </a:moveTo>
                  <a:lnTo>
                    <a:pt x="10656" y="7599"/>
                  </a:lnTo>
                  <a:cubicBezTo>
                    <a:pt x="10811" y="7658"/>
                    <a:pt x="10811" y="7884"/>
                    <a:pt x="10656" y="7944"/>
                  </a:cubicBezTo>
                  <a:cubicBezTo>
                    <a:pt x="10637" y="7950"/>
                    <a:pt x="10619" y="7953"/>
                    <a:pt x="10601" y="7953"/>
                  </a:cubicBezTo>
                  <a:cubicBezTo>
                    <a:pt x="10506" y="7953"/>
                    <a:pt x="10398" y="7875"/>
                    <a:pt x="9990" y="7706"/>
                  </a:cubicBezTo>
                  <a:cubicBezTo>
                    <a:pt x="10061" y="7611"/>
                    <a:pt x="10121" y="7515"/>
                    <a:pt x="10144" y="7361"/>
                  </a:cubicBezTo>
                  <a:close/>
                  <a:moveTo>
                    <a:pt x="3536" y="9920"/>
                  </a:moveTo>
                  <a:cubicBezTo>
                    <a:pt x="3620" y="9992"/>
                    <a:pt x="3727" y="10051"/>
                    <a:pt x="3870" y="10063"/>
                  </a:cubicBezTo>
                  <a:lnTo>
                    <a:pt x="3620" y="10587"/>
                  </a:lnTo>
                  <a:cubicBezTo>
                    <a:pt x="3584" y="10658"/>
                    <a:pt x="3522" y="10696"/>
                    <a:pt x="3454" y="10696"/>
                  </a:cubicBezTo>
                  <a:cubicBezTo>
                    <a:pt x="3430" y="10696"/>
                    <a:pt x="3406" y="10691"/>
                    <a:pt x="3382" y="10682"/>
                  </a:cubicBezTo>
                  <a:cubicBezTo>
                    <a:pt x="3298" y="10635"/>
                    <a:pt x="3251" y="10528"/>
                    <a:pt x="3298" y="10444"/>
                  </a:cubicBezTo>
                  <a:lnTo>
                    <a:pt x="3536" y="9920"/>
                  </a:lnTo>
                  <a:close/>
                  <a:moveTo>
                    <a:pt x="7549" y="10016"/>
                  </a:moveTo>
                  <a:cubicBezTo>
                    <a:pt x="7727" y="10528"/>
                    <a:pt x="7799" y="10575"/>
                    <a:pt x="7763" y="10694"/>
                  </a:cubicBezTo>
                  <a:cubicBezTo>
                    <a:pt x="7728" y="10770"/>
                    <a:pt x="7659" y="10809"/>
                    <a:pt x="7590" y="10809"/>
                  </a:cubicBezTo>
                  <a:cubicBezTo>
                    <a:pt x="7519" y="10809"/>
                    <a:pt x="7448" y="10767"/>
                    <a:pt x="7418" y="10682"/>
                  </a:cubicBezTo>
                  <a:lnTo>
                    <a:pt x="7204" y="10147"/>
                  </a:lnTo>
                  <a:cubicBezTo>
                    <a:pt x="7346" y="10123"/>
                    <a:pt x="7442" y="10087"/>
                    <a:pt x="7549" y="10016"/>
                  </a:cubicBezTo>
                  <a:close/>
                  <a:moveTo>
                    <a:pt x="3696" y="1"/>
                  </a:moveTo>
                  <a:cubicBezTo>
                    <a:pt x="3631" y="1"/>
                    <a:pt x="3565" y="13"/>
                    <a:pt x="3501" y="38"/>
                  </a:cubicBezTo>
                  <a:cubicBezTo>
                    <a:pt x="3239" y="145"/>
                    <a:pt x="3096" y="443"/>
                    <a:pt x="3203" y="705"/>
                  </a:cubicBezTo>
                  <a:lnTo>
                    <a:pt x="3477" y="1407"/>
                  </a:lnTo>
                  <a:cubicBezTo>
                    <a:pt x="3239" y="1753"/>
                    <a:pt x="3203" y="1765"/>
                    <a:pt x="2846" y="1824"/>
                  </a:cubicBezTo>
                  <a:cubicBezTo>
                    <a:pt x="2655" y="1848"/>
                    <a:pt x="2429" y="1896"/>
                    <a:pt x="2286" y="2050"/>
                  </a:cubicBezTo>
                  <a:cubicBezTo>
                    <a:pt x="2012" y="2300"/>
                    <a:pt x="2060" y="2741"/>
                    <a:pt x="1929" y="2955"/>
                  </a:cubicBezTo>
                  <a:cubicBezTo>
                    <a:pt x="1870" y="3027"/>
                    <a:pt x="1762" y="3098"/>
                    <a:pt x="1643" y="3181"/>
                  </a:cubicBezTo>
                  <a:cubicBezTo>
                    <a:pt x="1631" y="3193"/>
                    <a:pt x="1608" y="3205"/>
                    <a:pt x="1584" y="3217"/>
                  </a:cubicBezTo>
                  <a:lnTo>
                    <a:pt x="893" y="2920"/>
                  </a:lnTo>
                  <a:cubicBezTo>
                    <a:pt x="830" y="2888"/>
                    <a:pt x="761" y="2873"/>
                    <a:pt x="692" y="2873"/>
                  </a:cubicBezTo>
                  <a:cubicBezTo>
                    <a:pt x="630" y="2873"/>
                    <a:pt x="568" y="2885"/>
                    <a:pt x="512" y="2908"/>
                  </a:cubicBezTo>
                  <a:cubicBezTo>
                    <a:pt x="84" y="3074"/>
                    <a:pt x="60" y="3670"/>
                    <a:pt x="477" y="3860"/>
                  </a:cubicBezTo>
                  <a:lnTo>
                    <a:pt x="1167" y="4158"/>
                  </a:lnTo>
                  <a:cubicBezTo>
                    <a:pt x="1239" y="4563"/>
                    <a:pt x="1239" y="4586"/>
                    <a:pt x="1012" y="4920"/>
                  </a:cubicBezTo>
                  <a:cubicBezTo>
                    <a:pt x="893" y="5086"/>
                    <a:pt x="774" y="5265"/>
                    <a:pt x="774" y="5467"/>
                  </a:cubicBezTo>
                  <a:cubicBezTo>
                    <a:pt x="762" y="5825"/>
                    <a:pt x="1119" y="6122"/>
                    <a:pt x="1167" y="6360"/>
                  </a:cubicBezTo>
                  <a:cubicBezTo>
                    <a:pt x="1179" y="6479"/>
                    <a:pt x="1155" y="6646"/>
                    <a:pt x="1108" y="6777"/>
                  </a:cubicBezTo>
                  <a:lnTo>
                    <a:pt x="405" y="7051"/>
                  </a:lnTo>
                  <a:cubicBezTo>
                    <a:pt x="143" y="7146"/>
                    <a:pt x="0" y="7444"/>
                    <a:pt x="107" y="7718"/>
                  </a:cubicBezTo>
                  <a:cubicBezTo>
                    <a:pt x="190" y="7920"/>
                    <a:pt x="386" y="8051"/>
                    <a:pt x="592" y="8051"/>
                  </a:cubicBezTo>
                  <a:cubicBezTo>
                    <a:pt x="653" y="8051"/>
                    <a:pt x="714" y="8040"/>
                    <a:pt x="774" y="8015"/>
                  </a:cubicBezTo>
                  <a:lnTo>
                    <a:pt x="1477" y="7742"/>
                  </a:lnTo>
                  <a:cubicBezTo>
                    <a:pt x="1822" y="7980"/>
                    <a:pt x="1834" y="8015"/>
                    <a:pt x="1893" y="8373"/>
                  </a:cubicBezTo>
                  <a:cubicBezTo>
                    <a:pt x="1989" y="8932"/>
                    <a:pt x="2131" y="9075"/>
                    <a:pt x="2667" y="9194"/>
                  </a:cubicBezTo>
                  <a:cubicBezTo>
                    <a:pt x="3036" y="9277"/>
                    <a:pt x="3060" y="9289"/>
                    <a:pt x="3274" y="9647"/>
                  </a:cubicBezTo>
                  <a:lnTo>
                    <a:pt x="2977" y="10337"/>
                  </a:lnTo>
                  <a:cubicBezTo>
                    <a:pt x="2815" y="10691"/>
                    <a:pt x="3091" y="11053"/>
                    <a:pt x="3439" y="11053"/>
                  </a:cubicBezTo>
                  <a:cubicBezTo>
                    <a:pt x="3502" y="11053"/>
                    <a:pt x="3567" y="11041"/>
                    <a:pt x="3632" y="11016"/>
                  </a:cubicBezTo>
                  <a:cubicBezTo>
                    <a:pt x="3775" y="10980"/>
                    <a:pt x="3858" y="10873"/>
                    <a:pt x="3917" y="10754"/>
                  </a:cubicBezTo>
                  <a:lnTo>
                    <a:pt x="4215" y="10063"/>
                  </a:lnTo>
                  <a:cubicBezTo>
                    <a:pt x="4361" y="10038"/>
                    <a:pt x="4457" y="10021"/>
                    <a:pt x="4536" y="10021"/>
                  </a:cubicBezTo>
                  <a:cubicBezTo>
                    <a:pt x="4677" y="10021"/>
                    <a:pt x="4764" y="10073"/>
                    <a:pt x="4977" y="10218"/>
                  </a:cubicBezTo>
                  <a:cubicBezTo>
                    <a:pt x="5204" y="10377"/>
                    <a:pt x="5367" y="10458"/>
                    <a:pt x="5538" y="10458"/>
                  </a:cubicBezTo>
                  <a:cubicBezTo>
                    <a:pt x="5699" y="10458"/>
                    <a:pt x="5865" y="10386"/>
                    <a:pt x="6096" y="10242"/>
                  </a:cubicBezTo>
                  <a:cubicBezTo>
                    <a:pt x="6280" y="10126"/>
                    <a:pt x="6363" y="10080"/>
                    <a:pt x="6476" y="10080"/>
                  </a:cubicBezTo>
                  <a:cubicBezTo>
                    <a:pt x="6560" y="10080"/>
                    <a:pt x="6661" y="10106"/>
                    <a:pt x="6834" y="10147"/>
                  </a:cubicBezTo>
                  <a:lnTo>
                    <a:pt x="7108" y="10837"/>
                  </a:lnTo>
                  <a:cubicBezTo>
                    <a:pt x="7180" y="11051"/>
                    <a:pt x="7370" y="11171"/>
                    <a:pt x="7585" y="11171"/>
                  </a:cubicBezTo>
                  <a:cubicBezTo>
                    <a:pt x="7942" y="11171"/>
                    <a:pt x="8192" y="10813"/>
                    <a:pt x="8061" y="10468"/>
                  </a:cubicBezTo>
                  <a:lnTo>
                    <a:pt x="7787" y="9766"/>
                  </a:lnTo>
                  <a:cubicBezTo>
                    <a:pt x="8025" y="9432"/>
                    <a:pt x="8061" y="9408"/>
                    <a:pt x="8418" y="9349"/>
                  </a:cubicBezTo>
                  <a:cubicBezTo>
                    <a:pt x="8978" y="9266"/>
                    <a:pt x="9109" y="9111"/>
                    <a:pt x="9228" y="8575"/>
                  </a:cubicBezTo>
                  <a:cubicBezTo>
                    <a:pt x="9323" y="8206"/>
                    <a:pt x="9335" y="8194"/>
                    <a:pt x="9692" y="7968"/>
                  </a:cubicBezTo>
                  <a:cubicBezTo>
                    <a:pt x="10198" y="8180"/>
                    <a:pt x="10406" y="8313"/>
                    <a:pt x="10595" y="8313"/>
                  </a:cubicBezTo>
                  <a:cubicBezTo>
                    <a:pt x="10650" y="8313"/>
                    <a:pt x="10704" y="8302"/>
                    <a:pt x="10764" y="8277"/>
                  </a:cubicBezTo>
                  <a:cubicBezTo>
                    <a:pt x="11192" y="8075"/>
                    <a:pt x="11216" y="7480"/>
                    <a:pt x="10799" y="7301"/>
                  </a:cubicBezTo>
                  <a:lnTo>
                    <a:pt x="10109" y="7003"/>
                  </a:lnTo>
                  <a:cubicBezTo>
                    <a:pt x="10037" y="6599"/>
                    <a:pt x="10037" y="6575"/>
                    <a:pt x="10263" y="6241"/>
                  </a:cubicBezTo>
                  <a:cubicBezTo>
                    <a:pt x="10573" y="5801"/>
                    <a:pt x="10597" y="5622"/>
                    <a:pt x="10287" y="5134"/>
                  </a:cubicBezTo>
                  <a:cubicBezTo>
                    <a:pt x="10085" y="4801"/>
                    <a:pt x="10097" y="4789"/>
                    <a:pt x="10180" y="4384"/>
                  </a:cubicBezTo>
                  <a:lnTo>
                    <a:pt x="10883" y="4122"/>
                  </a:lnTo>
                  <a:cubicBezTo>
                    <a:pt x="11156" y="4015"/>
                    <a:pt x="11287" y="3717"/>
                    <a:pt x="11180" y="3443"/>
                  </a:cubicBezTo>
                  <a:cubicBezTo>
                    <a:pt x="11097" y="3239"/>
                    <a:pt x="10898" y="3115"/>
                    <a:pt x="10690" y="3115"/>
                  </a:cubicBezTo>
                  <a:cubicBezTo>
                    <a:pt x="10631" y="3115"/>
                    <a:pt x="10571" y="3125"/>
                    <a:pt x="10513" y="3146"/>
                  </a:cubicBezTo>
                  <a:lnTo>
                    <a:pt x="9811" y="3420"/>
                  </a:lnTo>
                  <a:cubicBezTo>
                    <a:pt x="9466" y="3181"/>
                    <a:pt x="9454" y="3146"/>
                    <a:pt x="9394" y="2789"/>
                  </a:cubicBezTo>
                  <a:cubicBezTo>
                    <a:pt x="9311" y="2229"/>
                    <a:pt x="9156" y="2086"/>
                    <a:pt x="8620" y="1979"/>
                  </a:cubicBezTo>
                  <a:cubicBezTo>
                    <a:pt x="8251" y="1884"/>
                    <a:pt x="8239" y="1872"/>
                    <a:pt x="8013" y="1515"/>
                  </a:cubicBezTo>
                  <a:lnTo>
                    <a:pt x="8311" y="824"/>
                  </a:lnTo>
                  <a:cubicBezTo>
                    <a:pt x="8430" y="574"/>
                    <a:pt x="8311" y="264"/>
                    <a:pt x="8037" y="157"/>
                  </a:cubicBezTo>
                  <a:cubicBezTo>
                    <a:pt x="7971" y="126"/>
                    <a:pt x="7901" y="111"/>
                    <a:pt x="7831" y="111"/>
                  </a:cubicBezTo>
                  <a:cubicBezTo>
                    <a:pt x="7638" y="111"/>
                    <a:pt x="7449" y="226"/>
                    <a:pt x="7370" y="419"/>
                  </a:cubicBezTo>
                  <a:lnTo>
                    <a:pt x="7073" y="1110"/>
                  </a:lnTo>
                  <a:cubicBezTo>
                    <a:pt x="6927" y="1135"/>
                    <a:pt x="6831" y="1152"/>
                    <a:pt x="6751" y="1152"/>
                  </a:cubicBezTo>
                  <a:cubicBezTo>
                    <a:pt x="6611" y="1152"/>
                    <a:pt x="6524" y="1100"/>
                    <a:pt x="6311" y="955"/>
                  </a:cubicBezTo>
                  <a:lnTo>
                    <a:pt x="6180" y="872"/>
                  </a:lnTo>
                  <a:cubicBezTo>
                    <a:pt x="6152" y="853"/>
                    <a:pt x="6119" y="844"/>
                    <a:pt x="6087" y="844"/>
                  </a:cubicBezTo>
                  <a:cubicBezTo>
                    <a:pt x="6034" y="844"/>
                    <a:pt x="5983" y="868"/>
                    <a:pt x="5953" y="919"/>
                  </a:cubicBezTo>
                  <a:cubicBezTo>
                    <a:pt x="5918" y="991"/>
                    <a:pt x="5930" y="1098"/>
                    <a:pt x="6001" y="1134"/>
                  </a:cubicBezTo>
                  <a:lnTo>
                    <a:pt x="6132" y="1229"/>
                  </a:lnTo>
                  <a:cubicBezTo>
                    <a:pt x="6389" y="1406"/>
                    <a:pt x="6533" y="1474"/>
                    <a:pt x="6731" y="1474"/>
                  </a:cubicBezTo>
                  <a:cubicBezTo>
                    <a:pt x="6826" y="1474"/>
                    <a:pt x="6933" y="1458"/>
                    <a:pt x="7073" y="1431"/>
                  </a:cubicBezTo>
                  <a:cubicBezTo>
                    <a:pt x="7189" y="1411"/>
                    <a:pt x="7278" y="1397"/>
                    <a:pt x="7350" y="1397"/>
                  </a:cubicBezTo>
                  <a:cubicBezTo>
                    <a:pt x="7531" y="1397"/>
                    <a:pt x="7614" y="1481"/>
                    <a:pt x="7775" y="1753"/>
                  </a:cubicBezTo>
                  <a:cubicBezTo>
                    <a:pt x="8013" y="2122"/>
                    <a:pt x="8120" y="2193"/>
                    <a:pt x="8561" y="2300"/>
                  </a:cubicBezTo>
                  <a:cubicBezTo>
                    <a:pt x="8966" y="2384"/>
                    <a:pt x="9013" y="2419"/>
                    <a:pt x="9085" y="2848"/>
                  </a:cubicBezTo>
                  <a:cubicBezTo>
                    <a:pt x="9109" y="3015"/>
                    <a:pt x="9144" y="3181"/>
                    <a:pt x="9228" y="3324"/>
                  </a:cubicBezTo>
                  <a:cubicBezTo>
                    <a:pt x="9370" y="3551"/>
                    <a:pt x="9621" y="3658"/>
                    <a:pt x="9799" y="3812"/>
                  </a:cubicBezTo>
                  <a:cubicBezTo>
                    <a:pt x="9882" y="3908"/>
                    <a:pt x="9906" y="3932"/>
                    <a:pt x="9906" y="3955"/>
                  </a:cubicBezTo>
                  <a:cubicBezTo>
                    <a:pt x="9906" y="3955"/>
                    <a:pt x="9930" y="4015"/>
                    <a:pt x="9906" y="4193"/>
                  </a:cubicBezTo>
                  <a:cubicBezTo>
                    <a:pt x="9859" y="4444"/>
                    <a:pt x="9787" y="4634"/>
                    <a:pt x="9823" y="4860"/>
                  </a:cubicBezTo>
                  <a:cubicBezTo>
                    <a:pt x="9882" y="5194"/>
                    <a:pt x="10216" y="5467"/>
                    <a:pt x="10204" y="5694"/>
                  </a:cubicBezTo>
                  <a:cubicBezTo>
                    <a:pt x="10204" y="5920"/>
                    <a:pt x="9859" y="6170"/>
                    <a:pt x="9787" y="6515"/>
                  </a:cubicBezTo>
                  <a:cubicBezTo>
                    <a:pt x="9704" y="6813"/>
                    <a:pt x="9906" y="7241"/>
                    <a:pt x="9811" y="7420"/>
                  </a:cubicBezTo>
                  <a:cubicBezTo>
                    <a:pt x="9728" y="7611"/>
                    <a:pt x="9275" y="7777"/>
                    <a:pt x="9109" y="8015"/>
                  </a:cubicBezTo>
                  <a:cubicBezTo>
                    <a:pt x="8918" y="8277"/>
                    <a:pt x="8954" y="8718"/>
                    <a:pt x="8787" y="8873"/>
                  </a:cubicBezTo>
                  <a:cubicBezTo>
                    <a:pt x="8620" y="9027"/>
                    <a:pt x="8192" y="8980"/>
                    <a:pt x="7906" y="9158"/>
                  </a:cubicBezTo>
                  <a:cubicBezTo>
                    <a:pt x="7644" y="9325"/>
                    <a:pt x="7477" y="9754"/>
                    <a:pt x="7287" y="9825"/>
                  </a:cubicBezTo>
                  <a:cubicBezTo>
                    <a:pt x="7254" y="9840"/>
                    <a:pt x="7210" y="9846"/>
                    <a:pt x="7163" y="9846"/>
                  </a:cubicBezTo>
                  <a:cubicBezTo>
                    <a:pt x="7058" y="9846"/>
                    <a:pt x="6936" y="9818"/>
                    <a:pt x="6870" y="9801"/>
                  </a:cubicBezTo>
                  <a:cubicBezTo>
                    <a:pt x="6712" y="9764"/>
                    <a:pt x="6595" y="9744"/>
                    <a:pt x="6493" y="9744"/>
                  </a:cubicBezTo>
                  <a:cubicBezTo>
                    <a:pt x="6304" y="9744"/>
                    <a:pt x="6170" y="9813"/>
                    <a:pt x="5930" y="9968"/>
                  </a:cubicBezTo>
                  <a:cubicBezTo>
                    <a:pt x="5756" y="10072"/>
                    <a:pt x="5655" y="10126"/>
                    <a:pt x="5557" y="10126"/>
                  </a:cubicBezTo>
                  <a:cubicBezTo>
                    <a:pt x="5453" y="10126"/>
                    <a:pt x="5351" y="10066"/>
                    <a:pt x="5168" y="9944"/>
                  </a:cubicBezTo>
                  <a:cubicBezTo>
                    <a:pt x="4918" y="9767"/>
                    <a:pt x="4777" y="9704"/>
                    <a:pt x="4576" y="9704"/>
                  </a:cubicBezTo>
                  <a:cubicBezTo>
                    <a:pt x="4480" y="9704"/>
                    <a:pt x="4370" y="9719"/>
                    <a:pt x="4227" y="9742"/>
                  </a:cubicBezTo>
                  <a:cubicBezTo>
                    <a:pt x="4095" y="9764"/>
                    <a:pt x="4008" y="9771"/>
                    <a:pt x="3947" y="9771"/>
                  </a:cubicBezTo>
                  <a:cubicBezTo>
                    <a:pt x="3843" y="9771"/>
                    <a:pt x="3821" y="9749"/>
                    <a:pt x="3798" y="9742"/>
                  </a:cubicBezTo>
                  <a:cubicBezTo>
                    <a:pt x="3608" y="9647"/>
                    <a:pt x="3453" y="9218"/>
                    <a:pt x="3203" y="9039"/>
                  </a:cubicBezTo>
                  <a:cubicBezTo>
                    <a:pt x="2941" y="8849"/>
                    <a:pt x="2501" y="8873"/>
                    <a:pt x="2346" y="8718"/>
                  </a:cubicBezTo>
                  <a:cubicBezTo>
                    <a:pt x="2191" y="8551"/>
                    <a:pt x="2239" y="8123"/>
                    <a:pt x="2060" y="7837"/>
                  </a:cubicBezTo>
                  <a:cubicBezTo>
                    <a:pt x="1941" y="7646"/>
                    <a:pt x="1750" y="7551"/>
                    <a:pt x="1548" y="7384"/>
                  </a:cubicBezTo>
                  <a:cubicBezTo>
                    <a:pt x="1417" y="7265"/>
                    <a:pt x="1393" y="7206"/>
                    <a:pt x="1393" y="7206"/>
                  </a:cubicBezTo>
                  <a:cubicBezTo>
                    <a:pt x="1310" y="7015"/>
                    <a:pt x="1524" y="6599"/>
                    <a:pt x="1465" y="6301"/>
                  </a:cubicBezTo>
                  <a:cubicBezTo>
                    <a:pt x="1405" y="5979"/>
                    <a:pt x="1072" y="5694"/>
                    <a:pt x="1096" y="5467"/>
                  </a:cubicBezTo>
                  <a:cubicBezTo>
                    <a:pt x="1096" y="5241"/>
                    <a:pt x="1429" y="4991"/>
                    <a:pt x="1512" y="4646"/>
                  </a:cubicBezTo>
                  <a:cubicBezTo>
                    <a:pt x="1584" y="4336"/>
                    <a:pt x="1393" y="3932"/>
                    <a:pt x="1477" y="3741"/>
                  </a:cubicBezTo>
                  <a:cubicBezTo>
                    <a:pt x="1572" y="3551"/>
                    <a:pt x="2001" y="3396"/>
                    <a:pt x="2179" y="3146"/>
                  </a:cubicBezTo>
                  <a:cubicBezTo>
                    <a:pt x="2370" y="2884"/>
                    <a:pt x="2346" y="2443"/>
                    <a:pt x="2501" y="2288"/>
                  </a:cubicBezTo>
                  <a:cubicBezTo>
                    <a:pt x="2667" y="2134"/>
                    <a:pt x="3096" y="2181"/>
                    <a:pt x="3382" y="2003"/>
                  </a:cubicBezTo>
                  <a:cubicBezTo>
                    <a:pt x="3608" y="1872"/>
                    <a:pt x="3715" y="1610"/>
                    <a:pt x="3870" y="1431"/>
                  </a:cubicBezTo>
                  <a:cubicBezTo>
                    <a:pt x="3944" y="1357"/>
                    <a:pt x="3995" y="1320"/>
                    <a:pt x="4116" y="1320"/>
                  </a:cubicBezTo>
                  <a:cubicBezTo>
                    <a:pt x="4189" y="1320"/>
                    <a:pt x="4287" y="1333"/>
                    <a:pt x="4429" y="1360"/>
                  </a:cubicBezTo>
                  <a:cubicBezTo>
                    <a:pt x="4543" y="1395"/>
                    <a:pt x="4662" y="1417"/>
                    <a:pt x="4784" y="1417"/>
                  </a:cubicBezTo>
                  <a:cubicBezTo>
                    <a:pt x="4828" y="1417"/>
                    <a:pt x="4873" y="1414"/>
                    <a:pt x="4918" y="1407"/>
                  </a:cubicBezTo>
                  <a:cubicBezTo>
                    <a:pt x="5144" y="1360"/>
                    <a:pt x="5322" y="1217"/>
                    <a:pt x="5513" y="1110"/>
                  </a:cubicBezTo>
                  <a:cubicBezTo>
                    <a:pt x="5584" y="1062"/>
                    <a:pt x="5620" y="955"/>
                    <a:pt x="5572" y="884"/>
                  </a:cubicBezTo>
                  <a:cubicBezTo>
                    <a:pt x="5540" y="835"/>
                    <a:pt x="5479" y="802"/>
                    <a:pt x="5421" y="802"/>
                  </a:cubicBezTo>
                  <a:cubicBezTo>
                    <a:pt x="5395" y="802"/>
                    <a:pt x="5369" y="809"/>
                    <a:pt x="5346" y="824"/>
                  </a:cubicBezTo>
                  <a:cubicBezTo>
                    <a:pt x="5023" y="1010"/>
                    <a:pt x="4963" y="1086"/>
                    <a:pt x="4794" y="1086"/>
                  </a:cubicBezTo>
                  <a:cubicBezTo>
                    <a:pt x="4714" y="1086"/>
                    <a:pt x="4610" y="1069"/>
                    <a:pt x="4441" y="1038"/>
                  </a:cubicBezTo>
                  <a:lnTo>
                    <a:pt x="4167" y="336"/>
                  </a:lnTo>
                  <a:cubicBezTo>
                    <a:pt x="4095" y="127"/>
                    <a:pt x="3904" y="1"/>
                    <a:pt x="36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66263" y="3032979"/>
              <a:ext cx="127101" cy="146214"/>
            </a:xfrm>
            <a:custGeom>
              <a:rect b="b" l="l" r="r" t="t"/>
              <a:pathLst>
                <a:path extrusionOk="0" h="4590" w="3990">
                  <a:moveTo>
                    <a:pt x="2681" y="1"/>
                  </a:moveTo>
                  <a:cubicBezTo>
                    <a:pt x="2422" y="1"/>
                    <a:pt x="2181" y="137"/>
                    <a:pt x="2120" y="428"/>
                  </a:cubicBezTo>
                  <a:cubicBezTo>
                    <a:pt x="2036" y="773"/>
                    <a:pt x="1941" y="1095"/>
                    <a:pt x="1786" y="1392"/>
                  </a:cubicBezTo>
                  <a:cubicBezTo>
                    <a:pt x="1739" y="1476"/>
                    <a:pt x="1786" y="1571"/>
                    <a:pt x="1858" y="1619"/>
                  </a:cubicBezTo>
                  <a:cubicBezTo>
                    <a:pt x="1881" y="1632"/>
                    <a:pt x="1905" y="1638"/>
                    <a:pt x="1929" y="1638"/>
                  </a:cubicBezTo>
                  <a:cubicBezTo>
                    <a:pt x="1991" y="1638"/>
                    <a:pt x="2050" y="1599"/>
                    <a:pt x="2084" y="1547"/>
                  </a:cubicBezTo>
                  <a:cubicBezTo>
                    <a:pt x="2251" y="1214"/>
                    <a:pt x="2358" y="880"/>
                    <a:pt x="2441" y="499"/>
                  </a:cubicBezTo>
                  <a:cubicBezTo>
                    <a:pt x="2466" y="387"/>
                    <a:pt x="2563" y="336"/>
                    <a:pt x="2676" y="336"/>
                  </a:cubicBezTo>
                  <a:cubicBezTo>
                    <a:pt x="2836" y="336"/>
                    <a:pt x="3028" y="439"/>
                    <a:pt x="3084" y="607"/>
                  </a:cubicBezTo>
                  <a:cubicBezTo>
                    <a:pt x="3287" y="1214"/>
                    <a:pt x="3632" y="2214"/>
                    <a:pt x="3072" y="3095"/>
                  </a:cubicBezTo>
                  <a:cubicBezTo>
                    <a:pt x="2512" y="3947"/>
                    <a:pt x="1615" y="4265"/>
                    <a:pt x="1007" y="4265"/>
                  </a:cubicBezTo>
                  <a:cubicBezTo>
                    <a:pt x="672" y="4265"/>
                    <a:pt x="425" y="4168"/>
                    <a:pt x="370" y="4012"/>
                  </a:cubicBezTo>
                  <a:cubicBezTo>
                    <a:pt x="334" y="3881"/>
                    <a:pt x="417" y="3678"/>
                    <a:pt x="643" y="3440"/>
                  </a:cubicBezTo>
                  <a:cubicBezTo>
                    <a:pt x="1060" y="2964"/>
                    <a:pt x="1405" y="2583"/>
                    <a:pt x="1679" y="2190"/>
                  </a:cubicBezTo>
                  <a:cubicBezTo>
                    <a:pt x="1739" y="2107"/>
                    <a:pt x="1715" y="2012"/>
                    <a:pt x="1644" y="1964"/>
                  </a:cubicBezTo>
                  <a:cubicBezTo>
                    <a:pt x="1611" y="1946"/>
                    <a:pt x="1576" y="1936"/>
                    <a:pt x="1542" y="1936"/>
                  </a:cubicBezTo>
                  <a:cubicBezTo>
                    <a:pt x="1488" y="1936"/>
                    <a:pt x="1439" y="1960"/>
                    <a:pt x="1417" y="2012"/>
                  </a:cubicBezTo>
                  <a:cubicBezTo>
                    <a:pt x="1143" y="2393"/>
                    <a:pt x="810" y="2762"/>
                    <a:pt x="405" y="3202"/>
                  </a:cubicBezTo>
                  <a:cubicBezTo>
                    <a:pt x="0" y="3607"/>
                    <a:pt x="0" y="3928"/>
                    <a:pt x="60" y="4119"/>
                  </a:cubicBezTo>
                  <a:cubicBezTo>
                    <a:pt x="171" y="4424"/>
                    <a:pt x="546" y="4589"/>
                    <a:pt x="1019" y="4589"/>
                  </a:cubicBezTo>
                  <a:cubicBezTo>
                    <a:pt x="1763" y="4589"/>
                    <a:pt x="2752" y="4179"/>
                    <a:pt x="3334" y="3262"/>
                  </a:cubicBezTo>
                  <a:cubicBezTo>
                    <a:pt x="3989" y="2250"/>
                    <a:pt x="3608" y="1095"/>
                    <a:pt x="3394" y="488"/>
                  </a:cubicBezTo>
                  <a:cubicBezTo>
                    <a:pt x="3287" y="172"/>
                    <a:pt x="2973" y="1"/>
                    <a:pt x="2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13"/>
          <p:cNvGrpSpPr/>
          <p:nvPr/>
        </p:nvGrpSpPr>
        <p:grpSpPr>
          <a:xfrm>
            <a:off x="1190316" y="3559646"/>
            <a:ext cx="862521" cy="1009450"/>
            <a:chOff x="6196730" y="1525346"/>
            <a:chExt cx="369072" cy="317467"/>
          </a:xfrm>
        </p:grpSpPr>
        <p:sp>
          <p:nvSpPr>
            <p:cNvPr id="61" name="Google Shape;61;p13"/>
            <p:cNvSpPr/>
            <p:nvPr/>
          </p:nvSpPr>
          <p:spPr>
            <a:xfrm>
              <a:off x="6285478" y="1697140"/>
              <a:ext cx="193870" cy="145673"/>
            </a:xfrm>
            <a:custGeom>
              <a:rect b="b" l="l" r="r" t="t"/>
              <a:pathLst>
                <a:path extrusionOk="0" h="4573" w="6086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391301" y="1525346"/>
              <a:ext cx="174502" cy="317467"/>
            </a:xfrm>
            <a:custGeom>
              <a:rect b="b" l="l" r="r" t="t"/>
              <a:pathLst>
                <a:path extrusionOk="0" h="9966" w="5478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6196730" y="1525346"/>
              <a:ext cx="172622" cy="317467"/>
            </a:xfrm>
            <a:custGeom>
              <a:rect b="b" l="l" r="r" t="t"/>
              <a:pathLst>
                <a:path extrusionOk="0" h="9966" w="5419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13"/>
          <p:cNvGrpSpPr/>
          <p:nvPr/>
        </p:nvGrpSpPr>
        <p:grpSpPr>
          <a:xfrm>
            <a:off x="2188336" y="3873751"/>
            <a:ext cx="625786" cy="695336"/>
            <a:chOff x="6664394" y="3346974"/>
            <a:chExt cx="353113" cy="351998"/>
          </a:xfrm>
        </p:grpSpPr>
        <p:sp>
          <p:nvSpPr>
            <p:cNvPr id="65" name="Google Shape;65;p13"/>
            <p:cNvSpPr/>
            <p:nvPr/>
          </p:nvSpPr>
          <p:spPr>
            <a:xfrm>
              <a:off x="6788023" y="3450917"/>
              <a:ext cx="37207" cy="37175"/>
            </a:xfrm>
            <a:custGeom>
              <a:rect b="b" l="l" r="r" t="t"/>
              <a:pathLst>
                <a:path extrusionOk="0" h="1167" w="1168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6874892" y="3495641"/>
              <a:ext cx="36824" cy="36824"/>
            </a:xfrm>
            <a:custGeom>
              <a:rect b="b" l="l" r="r" t="t"/>
              <a:pathLst>
                <a:path extrusionOk="0" h="1156" w="1156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6780059" y="3538136"/>
              <a:ext cx="53134" cy="53134"/>
            </a:xfrm>
            <a:custGeom>
              <a:rect b="b" l="l" r="r" t="t"/>
              <a:pathLst>
                <a:path extrusionOk="0" h="1668" w="1668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664394" y="3346974"/>
              <a:ext cx="353113" cy="351998"/>
            </a:xfrm>
            <a:custGeom>
              <a:rect b="b" l="l" r="r" t="t"/>
              <a:pathLst>
                <a:path extrusionOk="0" h="11050" w="11085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6938984" y="3622042"/>
              <a:ext cx="53899" cy="51605"/>
            </a:xfrm>
            <a:custGeom>
              <a:rect b="b" l="l" r="r" t="t"/>
              <a:pathLst>
                <a:path extrusionOk="0" h="1620" w="1692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137" y="3251262"/>
            <a:ext cx="1592175" cy="15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3821575" y="3539675"/>
            <a:ext cx="2307600" cy="12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Integrantes: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Frank Ygnacio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Ricardo Llanos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lang="es" sz="1700">
                <a:latin typeface="Lato"/>
                <a:ea typeface="Lato"/>
                <a:cs typeface="Lato"/>
                <a:sym typeface="Lato"/>
              </a:rPr>
              <a:t>Yulian Cama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466925" y="3113125"/>
            <a:ext cx="30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Clasificación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466925" y="3621275"/>
            <a:ext cx="80265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0">
                <a:latin typeface="Lato"/>
                <a:ea typeface="Lato"/>
                <a:cs typeface="Lato"/>
                <a:sym typeface="Lato"/>
              </a:rPr>
              <a:t>Detección</a:t>
            </a:r>
            <a:endParaRPr b="1" sz="8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1886675" y="96375"/>
            <a:ext cx="69699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COVID19 ALEXNET</a:t>
            </a:r>
            <a:endParaRPr b="1" sz="5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425" y="1078550"/>
            <a:ext cx="4639474" cy="26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196875" y="200150"/>
            <a:ext cx="69699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COVID19 AlexNet 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4154925" y="815225"/>
            <a:ext cx="2074200" cy="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[transfer-learning]</a:t>
            </a:r>
            <a:endParaRPr b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00" y="926450"/>
            <a:ext cx="2031468" cy="39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83425" y="4838700"/>
            <a:ext cx="5496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highlight>
                  <a:srgbClr val="FFFFFF"/>
                </a:highlight>
              </a:rPr>
              <a:t>https://link.springer.com/article/10.1007/s13755-020-00135-3</a:t>
            </a:r>
            <a:endParaRPr sz="1000">
              <a:highlight>
                <a:srgbClr val="FFFFFF"/>
              </a:highlight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868" y="1256525"/>
            <a:ext cx="5956732" cy="280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Resultados - DarkCovidNet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950" y="962875"/>
            <a:ext cx="2276450" cy="35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5" y="962875"/>
            <a:ext cx="2155300" cy="35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0851" y="962875"/>
            <a:ext cx="1978928" cy="35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5175" y="988100"/>
            <a:ext cx="2155300" cy="3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8397075" y="988100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8367425" y="1531675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8367425" y="2112300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8367425" y="2664925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8367425" y="3236075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8367425" y="3807225"/>
            <a:ext cx="348300" cy="17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Resultados - AlexNet (TL)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75" y="886075"/>
            <a:ext cx="2345263" cy="40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3600" y="886075"/>
            <a:ext cx="2659251" cy="4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7551" y="886075"/>
            <a:ext cx="2407185" cy="40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867475" y="1182225"/>
            <a:ext cx="4422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Optimizador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26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Resultados - Cambios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744650" y="1520025"/>
            <a:ext cx="7945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torch.optim.Adam(tr_model.parameters(), lr=</a:t>
            </a:r>
            <a:r>
              <a:rPr lang="es" sz="8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0.001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betas=(</a:t>
            </a:r>
            <a:r>
              <a:rPr lang="es" sz="8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8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0.999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eps=</a:t>
            </a:r>
            <a:r>
              <a:rPr lang="es" sz="8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1e-08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weight_decay=</a:t>
            </a:r>
            <a:r>
              <a:rPr lang="es" sz="8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amsgrad=</a:t>
            </a:r>
            <a:r>
              <a:rPr lang="es" sz="8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706750" y="913600"/>
            <a:ext cx="79455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torch.optim.SGD(tr_model.parameters(), lr=0.001, momentum=0.9)</a:t>
            </a:r>
            <a:endParaRPr sz="8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2303050" y="1251325"/>
            <a:ext cx="406800" cy="2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 txBox="1"/>
          <p:nvPr/>
        </p:nvSpPr>
        <p:spPr>
          <a:xfrm>
            <a:off x="744650" y="2863625"/>
            <a:ext cx="275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F.cross_entropy(outputs, labels)  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820275" y="2417075"/>
            <a:ext cx="4422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Función de pérdida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2516850" y="2540675"/>
            <a:ext cx="406800" cy="2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820275" y="2123575"/>
            <a:ext cx="275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F.</a:t>
            </a:r>
            <a:r>
              <a:rPr lang="es" sz="800">
                <a:solidFill>
                  <a:srgbClr val="262626"/>
                </a:solidFill>
                <a:highlight>
                  <a:srgbClr val="F3F4F7"/>
                </a:highlight>
                <a:latin typeface="Courier New"/>
                <a:ea typeface="Courier New"/>
                <a:cs typeface="Courier New"/>
                <a:sym typeface="Courier New"/>
              </a:rPr>
              <a:t>nn.NLLLoss</a:t>
            </a:r>
            <a:r>
              <a:rPr lang="es" sz="80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(outputs, labels)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744650" y="4387625"/>
            <a:ext cx="275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models.alexnet(pretrained=</a:t>
            </a:r>
            <a:r>
              <a:rPr lang="es" sz="8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820275" y="3941075"/>
            <a:ext cx="4422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Modelo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6"/>
          <p:cNvSpPr/>
          <p:nvPr/>
        </p:nvSpPr>
        <p:spPr>
          <a:xfrm>
            <a:off x="2516850" y="4064675"/>
            <a:ext cx="406800" cy="268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820275" y="3647575"/>
            <a:ext cx="27561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DarkCovidNet()</a:t>
            </a:r>
            <a:endParaRPr sz="8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Conclusiones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7"/>
          <p:cNvSpPr txBox="1"/>
          <p:nvPr>
            <p:ph type="title"/>
          </p:nvPr>
        </p:nvSpPr>
        <p:spPr>
          <a:xfrm>
            <a:off x="59275" y="1531250"/>
            <a:ext cx="89112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Importancia del </a:t>
            </a:r>
            <a:r>
              <a:rPr b="1" i="1" lang="es" sz="2100">
                <a:latin typeface="Lato"/>
                <a:ea typeface="Lato"/>
                <a:cs typeface="Lato"/>
                <a:sym typeface="Lato"/>
              </a:rPr>
              <a:t>Multi Disease Diagnosis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. 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Importancia del dataset (Binario| Multiclase)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Importancia de las diferencias sutiles en las imágenes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>
                <a:latin typeface="Lato"/>
                <a:ea typeface="Lato"/>
                <a:cs typeface="Lato"/>
                <a:sym typeface="Lato"/>
              </a:rPr>
              <a:t>Relevancia del h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iperparámetro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época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Bibliografía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8"/>
          <p:cNvSpPr txBox="1"/>
          <p:nvPr>
            <p:ph type="title"/>
          </p:nvPr>
        </p:nvSpPr>
        <p:spPr>
          <a:xfrm>
            <a:off x="116400" y="1007950"/>
            <a:ext cx="89112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https://papers.nips.cc/paper/2012/file/c399862d3b9d6b76c8436e924a68c45b-Paper.pdf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(revisado al 25/11)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https://latamt.ieeer9.org/index.php/transactions/article/view/4336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(revisado al 19/11)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https://www.researchgate.net/publication/340935440_Automated_Detection_of_COVID-19_Cases_Using_Deep_Neural_Networks_with_X-ray_Images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(revisado al 10/11)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https://www.ncbi.nlm.nih.gov/pmc/articles/PMC7187882/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(revisado al 09/11)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s" sz="2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https://paperswithcode.com/method/darknet-19</a:t>
            </a:r>
            <a:r>
              <a:rPr lang="es" sz="2100">
                <a:latin typeface="Lato"/>
                <a:ea typeface="Lato"/>
                <a:cs typeface="Lato"/>
                <a:sym typeface="Lato"/>
              </a:rPr>
              <a:t> (revisado al 08/11)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59275" y="2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Problemática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25" y="921375"/>
            <a:ext cx="7085299" cy="39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281650" y="3142425"/>
            <a:ext cx="1830600" cy="3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481725" y="3335150"/>
            <a:ext cx="355800" cy="71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218625" y="4098475"/>
            <a:ext cx="882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Etapa Pre-Test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625" y="2365175"/>
            <a:ext cx="2830224" cy="159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59275" y="230100"/>
            <a:ext cx="89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Recreación del proceso de detección  </a:t>
            </a:r>
            <a:r>
              <a:rPr b="1" lang="e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COVID-19 </a:t>
            </a:r>
            <a:r>
              <a:rPr b="1" lang="es">
                <a:latin typeface="Lato"/>
                <a:ea typeface="Lato"/>
                <a:cs typeface="Lato"/>
                <a:sym typeface="Lato"/>
              </a:rPr>
              <a:t>X-RAY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489450" y="1354550"/>
            <a:ext cx="43263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 SOURCE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s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89450" y="2446625"/>
            <a:ext cx="4615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25" y="2038401"/>
            <a:ext cx="3691249" cy="246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5"/>
          <p:cNvGrpSpPr/>
          <p:nvPr/>
        </p:nvGrpSpPr>
        <p:grpSpPr>
          <a:xfrm>
            <a:off x="6321042" y="3945425"/>
            <a:ext cx="947286" cy="931766"/>
            <a:chOff x="2201806" y="1976585"/>
            <a:chExt cx="349784" cy="349434"/>
          </a:xfrm>
        </p:grpSpPr>
        <p:sp>
          <p:nvSpPr>
            <p:cNvPr id="91" name="Google Shape;91;p15"/>
            <p:cNvSpPr/>
            <p:nvPr/>
          </p:nvSpPr>
          <p:spPr>
            <a:xfrm>
              <a:off x="2231755" y="2073373"/>
              <a:ext cx="319835" cy="252647"/>
            </a:xfrm>
            <a:custGeom>
              <a:rect b="b" l="l" r="r" t="t"/>
              <a:pathLst>
                <a:path extrusionOk="0" h="7938" w="10049">
                  <a:moveTo>
                    <a:pt x="9368" y="0"/>
                  </a:moveTo>
                  <a:cubicBezTo>
                    <a:pt x="9345" y="0"/>
                    <a:pt x="9322" y="6"/>
                    <a:pt x="9299" y="20"/>
                  </a:cubicBezTo>
                  <a:cubicBezTo>
                    <a:pt x="9227" y="67"/>
                    <a:pt x="9180" y="151"/>
                    <a:pt x="9227" y="234"/>
                  </a:cubicBezTo>
                  <a:cubicBezTo>
                    <a:pt x="9561" y="925"/>
                    <a:pt x="9716" y="1675"/>
                    <a:pt x="9716" y="2449"/>
                  </a:cubicBezTo>
                  <a:cubicBezTo>
                    <a:pt x="9716" y="3830"/>
                    <a:pt x="9180" y="5127"/>
                    <a:pt x="8203" y="6104"/>
                  </a:cubicBezTo>
                  <a:cubicBezTo>
                    <a:pt x="7215" y="7092"/>
                    <a:pt x="5917" y="7628"/>
                    <a:pt x="4536" y="7628"/>
                  </a:cubicBezTo>
                  <a:cubicBezTo>
                    <a:pt x="3715" y="7628"/>
                    <a:pt x="2929" y="7449"/>
                    <a:pt x="2203" y="7080"/>
                  </a:cubicBezTo>
                  <a:cubicBezTo>
                    <a:pt x="1596" y="6759"/>
                    <a:pt x="1060" y="6342"/>
                    <a:pt x="607" y="5830"/>
                  </a:cubicBezTo>
                  <a:lnTo>
                    <a:pt x="607" y="5830"/>
                  </a:lnTo>
                  <a:lnTo>
                    <a:pt x="1250" y="6032"/>
                  </a:lnTo>
                  <a:cubicBezTo>
                    <a:pt x="1272" y="6040"/>
                    <a:pt x="1293" y="6044"/>
                    <a:pt x="1312" y="6044"/>
                  </a:cubicBezTo>
                  <a:cubicBezTo>
                    <a:pt x="1380" y="6044"/>
                    <a:pt x="1434" y="5999"/>
                    <a:pt x="1453" y="5925"/>
                  </a:cubicBezTo>
                  <a:cubicBezTo>
                    <a:pt x="1488" y="5842"/>
                    <a:pt x="1441" y="5747"/>
                    <a:pt x="1357" y="5723"/>
                  </a:cubicBezTo>
                  <a:lnTo>
                    <a:pt x="202" y="5330"/>
                  </a:lnTo>
                  <a:cubicBezTo>
                    <a:pt x="191" y="5327"/>
                    <a:pt x="179" y="5325"/>
                    <a:pt x="167" y="5325"/>
                  </a:cubicBezTo>
                  <a:cubicBezTo>
                    <a:pt x="131" y="5325"/>
                    <a:pt x="95" y="5339"/>
                    <a:pt x="60" y="5366"/>
                  </a:cubicBezTo>
                  <a:cubicBezTo>
                    <a:pt x="12" y="5389"/>
                    <a:pt x="0" y="5449"/>
                    <a:pt x="0" y="5508"/>
                  </a:cubicBezTo>
                  <a:lnTo>
                    <a:pt x="191" y="6854"/>
                  </a:lnTo>
                  <a:cubicBezTo>
                    <a:pt x="214" y="6925"/>
                    <a:pt x="274" y="6985"/>
                    <a:pt x="357" y="6985"/>
                  </a:cubicBezTo>
                  <a:lnTo>
                    <a:pt x="393" y="6985"/>
                  </a:lnTo>
                  <a:cubicBezTo>
                    <a:pt x="476" y="6973"/>
                    <a:pt x="536" y="6890"/>
                    <a:pt x="524" y="6806"/>
                  </a:cubicBezTo>
                  <a:lnTo>
                    <a:pt x="417" y="6068"/>
                  </a:lnTo>
                  <a:lnTo>
                    <a:pt x="417" y="6068"/>
                  </a:lnTo>
                  <a:cubicBezTo>
                    <a:pt x="881" y="6604"/>
                    <a:pt x="1465" y="7044"/>
                    <a:pt x="2084" y="7354"/>
                  </a:cubicBezTo>
                  <a:cubicBezTo>
                    <a:pt x="2858" y="7747"/>
                    <a:pt x="3691" y="7937"/>
                    <a:pt x="4560" y="7937"/>
                  </a:cubicBezTo>
                  <a:cubicBezTo>
                    <a:pt x="6025" y="7937"/>
                    <a:pt x="7394" y="7366"/>
                    <a:pt x="8442" y="6330"/>
                  </a:cubicBezTo>
                  <a:cubicBezTo>
                    <a:pt x="9477" y="5282"/>
                    <a:pt x="10049" y="3913"/>
                    <a:pt x="10049" y="2449"/>
                  </a:cubicBezTo>
                  <a:cubicBezTo>
                    <a:pt x="10049" y="1627"/>
                    <a:pt x="9870" y="829"/>
                    <a:pt x="9513" y="91"/>
                  </a:cubicBezTo>
                  <a:cubicBezTo>
                    <a:pt x="9479" y="40"/>
                    <a:pt x="9426" y="0"/>
                    <a:pt x="9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201806" y="1976585"/>
              <a:ext cx="319484" cy="252424"/>
            </a:xfrm>
            <a:custGeom>
              <a:rect b="b" l="l" r="r" t="t"/>
              <a:pathLst>
                <a:path extrusionOk="0" h="7931" w="10038">
                  <a:moveTo>
                    <a:pt x="5501" y="1"/>
                  </a:moveTo>
                  <a:cubicBezTo>
                    <a:pt x="4025" y="1"/>
                    <a:pt x="2656" y="560"/>
                    <a:pt x="1608" y="1608"/>
                  </a:cubicBezTo>
                  <a:cubicBezTo>
                    <a:pt x="572" y="2644"/>
                    <a:pt x="0" y="4013"/>
                    <a:pt x="0" y="5490"/>
                  </a:cubicBezTo>
                  <a:cubicBezTo>
                    <a:pt x="0" y="6311"/>
                    <a:pt x="179" y="7109"/>
                    <a:pt x="536" y="7835"/>
                  </a:cubicBezTo>
                  <a:cubicBezTo>
                    <a:pt x="572" y="7895"/>
                    <a:pt x="632" y="7930"/>
                    <a:pt x="691" y="7930"/>
                  </a:cubicBezTo>
                  <a:cubicBezTo>
                    <a:pt x="715" y="7930"/>
                    <a:pt x="739" y="7930"/>
                    <a:pt x="762" y="7918"/>
                  </a:cubicBezTo>
                  <a:cubicBezTo>
                    <a:pt x="834" y="7871"/>
                    <a:pt x="882" y="7776"/>
                    <a:pt x="834" y="7704"/>
                  </a:cubicBezTo>
                  <a:cubicBezTo>
                    <a:pt x="512" y="7002"/>
                    <a:pt x="346" y="6263"/>
                    <a:pt x="346" y="5490"/>
                  </a:cubicBezTo>
                  <a:cubicBezTo>
                    <a:pt x="346" y="4108"/>
                    <a:pt x="882" y="2811"/>
                    <a:pt x="1870" y="1822"/>
                  </a:cubicBezTo>
                  <a:cubicBezTo>
                    <a:pt x="2846" y="846"/>
                    <a:pt x="4144" y="310"/>
                    <a:pt x="5525" y="310"/>
                  </a:cubicBezTo>
                  <a:cubicBezTo>
                    <a:pt x="7049" y="310"/>
                    <a:pt x="8454" y="965"/>
                    <a:pt x="9454" y="2108"/>
                  </a:cubicBezTo>
                  <a:lnTo>
                    <a:pt x="8811" y="1906"/>
                  </a:lnTo>
                  <a:cubicBezTo>
                    <a:pt x="8792" y="1898"/>
                    <a:pt x="8772" y="1894"/>
                    <a:pt x="8753" y="1894"/>
                  </a:cubicBezTo>
                  <a:cubicBezTo>
                    <a:pt x="8688" y="1894"/>
                    <a:pt x="8627" y="1937"/>
                    <a:pt x="8609" y="2001"/>
                  </a:cubicBezTo>
                  <a:cubicBezTo>
                    <a:pt x="8573" y="2096"/>
                    <a:pt x="8621" y="2180"/>
                    <a:pt x="8716" y="2215"/>
                  </a:cubicBezTo>
                  <a:lnTo>
                    <a:pt x="9859" y="2596"/>
                  </a:lnTo>
                  <a:cubicBezTo>
                    <a:pt x="9871" y="2596"/>
                    <a:pt x="9883" y="2620"/>
                    <a:pt x="9906" y="2620"/>
                  </a:cubicBezTo>
                  <a:cubicBezTo>
                    <a:pt x="9930" y="2620"/>
                    <a:pt x="9978" y="2596"/>
                    <a:pt x="10002" y="2572"/>
                  </a:cubicBezTo>
                  <a:cubicBezTo>
                    <a:pt x="10026" y="2525"/>
                    <a:pt x="10037" y="2465"/>
                    <a:pt x="10037" y="2418"/>
                  </a:cubicBezTo>
                  <a:lnTo>
                    <a:pt x="9847" y="1084"/>
                  </a:lnTo>
                  <a:cubicBezTo>
                    <a:pt x="9827" y="1003"/>
                    <a:pt x="9772" y="948"/>
                    <a:pt x="9705" y="948"/>
                  </a:cubicBezTo>
                  <a:cubicBezTo>
                    <a:pt x="9693" y="948"/>
                    <a:pt x="9681" y="950"/>
                    <a:pt x="9668" y="953"/>
                  </a:cubicBezTo>
                  <a:cubicBezTo>
                    <a:pt x="9573" y="965"/>
                    <a:pt x="9514" y="1037"/>
                    <a:pt x="9525" y="1132"/>
                  </a:cubicBezTo>
                  <a:lnTo>
                    <a:pt x="9633" y="1870"/>
                  </a:lnTo>
                  <a:cubicBezTo>
                    <a:pt x="8597" y="667"/>
                    <a:pt x="708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2331789" y="2068662"/>
              <a:ext cx="16709" cy="27340"/>
            </a:xfrm>
            <a:custGeom>
              <a:rect b="b" l="l" r="r" t="t"/>
              <a:pathLst>
                <a:path extrusionOk="0" h="859" w="525">
                  <a:moveTo>
                    <a:pt x="358" y="1"/>
                  </a:moveTo>
                  <a:cubicBezTo>
                    <a:pt x="262" y="1"/>
                    <a:pt x="191" y="84"/>
                    <a:pt x="191" y="168"/>
                  </a:cubicBezTo>
                  <a:lnTo>
                    <a:pt x="191" y="465"/>
                  </a:lnTo>
                  <a:lnTo>
                    <a:pt x="72" y="584"/>
                  </a:lnTo>
                  <a:cubicBezTo>
                    <a:pt x="12" y="644"/>
                    <a:pt x="0" y="751"/>
                    <a:pt x="72" y="811"/>
                  </a:cubicBezTo>
                  <a:cubicBezTo>
                    <a:pt x="96" y="834"/>
                    <a:pt x="143" y="858"/>
                    <a:pt x="191" y="858"/>
                  </a:cubicBezTo>
                  <a:cubicBezTo>
                    <a:pt x="238" y="858"/>
                    <a:pt x="262" y="834"/>
                    <a:pt x="298" y="811"/>
                  </a:cubicBezTo>
                  <a:lnTo>
                    <a:pt x="453" y="644"/>
                  </a:lnTo>
                  <a:cubicBezTo>
                    <a:pt x="488" y="620"/>
                    <a:pt x="500" y="572"/>
                    <a:pt x="500" y="525"/>
                  </a:cubicBezTo>
                  <a:lnTo>
                    <a:pt x="524" y="168"/>
                  </a:lnTo>
                  <a:cubicBezTo>
                    <a:pt x="524" y="84"/>
                    <a:pt x="44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2243118" y="2021653"/>
              <a:ext cx="265664" cy="261908"/>
            </a:xfrm>
            <a:custGeom>
              <a:rect b="b" l="l" r="r" t="t"/>
              <a:pathLst>
                <a:path extrusionOk="0" h="8229" w="8347">
                  <a:moveTo>
                    <a:pt x="2751" y="3109"/>
                  </a:moveTo>
                  <a:lnTo>
                    <a:pt x="2977" y="3133"/>
                  </a:lnTo>
                  <a:lnTo>
                    <a:pt x="3084" y="3133"/>
                  </a:lnTo>
                  <a:lnTo>
                    <a:pt x="2917" y="3502"/>
                  </a:lnTo>
                  <a:lnTo>
                    <a:pt x="2643" y="3431"/>
                  </a:lnTo>
                  <a:lnTo>
                    <a:pt x="2751" y="3109"/>
                  </a:lnTo>
                  <a:close/>
                  <a:moveTo>
                    <a:pt x="3834" y="3026"/>
                  </a:moveTo>
                  <a:lnTo>
                    <a:pt x="4156" y="3419"/>
                  </a:lnTo>
                  <a:lnTo>
                    <a:pt x="4120" y="3526"/>
                  </a:lnTo>
                  <a:cubicBezTo>
                    <a:pt x="4096" y="3609"/>
                    <a:pt x="4144" y="3704"/>
                    <a:pt x="4227" y="3728"/>
                  </a:cubicBezTo>
                  <a:cubicBezTo>
                    <a:pt x="4239" y="3728"/>
                    <a:pt x="4263" y="3740"/>
                    <a:pt x="4275" y="3740"/>
                  </a:cubicBezTo>
                  <a:cubicBezTo>
                    <a:pt x="4346" y="3740"/>
                    <a:pt x="4406" y="3704"/>
                    <a:pt x="4417" y="3645"/>
                  </a:cubicBezTo>
                  <a:lnTo>
                    <a:pt x="4465" y="3526"/>
                  </a:lnTo>
                  <a:cubicBezTo>
                    <a:pt x="4501" y="3419"/>
                    <a:pt x="4477" y="3312"/>
                    <a:pt x="4417" y="3240"/>
                  </a:cubicBezTo>
                  <a:lnTo>
                    <a:pt x="4334" y="3133"/>
                  </a:lnTo>
                  <a:lnTo>
                    <a:pt x="4608" y="3359"/>
                  </a:lnTo>
                  <a:cubicBezTo>
                    <a:pt x="4638" y="3374"/>
                    <a:pt x="4673" y="3389"/>
                    <a:pt x="4710" y="3389"/>
                  </a:cubicBezTo>
                  <a:cubicBezTo>
                    <a:pt x="4731" y="3389"/>
                    <a:pt x="4753" y="3384"/>
                    <a:pt x="4775" y="3371"/>
                  </a:cubicBezTo>
                  <a:lnTo>
                    <a:pt x="4989" y="3288"/>
                  </a:lnTo>
                  <a:lnTo>
                    <a:pt x="5108" y="3419"/>
                  </a:lnTo>
                  <a:cubicBezTo>
                    <a:pt x="5132" y="3466"/>
                    <a:pt x="5191" y="3478"/>
                    <a:pt x="5239" y="3478"/>
                  </a:cubicBezTo>
                  <a:lnTo>
                    <a:pt x="5644" y="3442"/>
                  </a:lnTo>
                  <a:lnTo>
                    <a:pt x="5656" y="3526"/>
                  </a:lnTo>
                  <a:cubicBezTo>
                    <a:pt x="5668" y="3562"/>
                    <a:pt x="5644" y="3597"/>
                    <a:pt x="5644" y="3609"/>
                  </a:cubicBezTo>
                  <a:cubicBezTo>
                    <a:pt x="5620" y="3621"/>
                    <a:pt x="5608" y="3657"/>
                    <a:pt x="5560" y="3657"/>
                  </a:cubicBezTo>
                  <a:lnTo>
                    <a:pt x="4882" y="3716"/>
                  </a:lnTo>
                  <a:cubicBezTo>
                    <a:pt x="4787" y="3716"/>
                    <a:pt x="4715" y="3764"/>
                    <a:pt x="4668" y="3835"/>
                  </a:cubicBezTo>
                  <a:cubicBezTo>
                    <a:pt x="4644" y="3895"/>
                    <a:pt x="4608" y="3954"/>
                    <a:pt x="4632" y="4014"/>
                  </a:cubicBezTo>
                  <a:lnTo>
                    <a:pt x="4167" y="3859"/>
                  </a:lnTo>
                  <a:cubicBezTo>
                    <a:pt x="4156" y="3859"/>
                    <a:pt x="4156" y="3847"/>
                    <a:pt x="4156" y="3835"/>
                  </a:cubicBezTo>
                  <a:cubicBezTo>
                    <a:pt x="4120" y="3657"/>
                    <a:pt x="3977" y="3538"/>
                    <a:pt x="3798" y="3538"/>
                  </a:cubicBezTo>
                  <a:lnTo>
                    <a:pt x="3775" y="3538"/>
                  </a:lnTo>
                  <a:lnTo>
                    <a:pt x="3286" y="3550"/>
                  </a:lnTo>
                  <a:lnTo>
                    <a:pt x="3405" y="3204"/>
                  </a:lnTo>
                  <a:cubicBezTo>
                    <a:pt x="3429" y="3181"/>
                    <a:pt x="3453" y="3169"/>
                    <a:pt x="3489" y="3145"/>
                  </a:cubicBezTo>
                  <a:lnTo>
                    <a:pt x="3834" y="3026"/>
                  </a:lnTo>
                  <a:close/>
                  <a:moveTo>
                    <a:pt x="7561" y="3562"/>
                  </a:moveTo>
                  <a:cubicBezTo>
                    <a:pt x="7573" y="3562"/>
                    <a:pt x="7620" y="3562"/>
                    <a:pt x="7656" y="3597"/>
                  </a:cubicBezTo>
                  <a:lnTo>
                    <a:pt x="7977" y="3907"/>
                  </a:lnTo>
                  <a:cubicBezTo>
                    <a:pt x="7989" y="4026"/>
                    <a:pt x="7989" y="4133"/>
                    <a:pt x="7977" y="4216"/>
                  </a:cubicBezTo>
                  <a:cubicBezTo>
                    <a:pt x="7930" y="5169"/>
                    <a:pt x="7549" y="6086"/>
                    <a:pt x="6858" y="6752"/>
                  </a:cubicBezTo>
                  <a:cubicBezTo>
                    <a:pt x="6763" y="6860"/>
                    <a:pt x="6656" y="6943"/>
                    <a:pt x="6537" y="7050"/>
                  </a:cubicBezTo>
                  <a:cubicBezTo>
                    <a:pt x="6596" y="6955"/>
                    <a:pt x="6644" y="6871"/>
                    <a:pt x="6680" y="6776"/>
                  </a:cubicBezTo>
                  <a:lnTo>
                    <a:pt x="7430" y="5074"/>
                  </a:lnTo>
                  <a:cubicBezTo>
                    <a:pt x="7454" y="5026"/>
                    <a:pt x="7442" y="4966"/>
                    <a:pt x="7418" y="4907"/>
                  </a:cubicBezTo>
                  <a:cubicBezTo>
                    <a:pt x="7382" y="4859"/>
                    <a:pt x="7323" y="4836"/>
                    <a:pt x="7263" y="4836"/>
                  </a:cubicBezTo>
                  <a:lnTo>
                    <a:pt x="7192" y="4836"/>
                  </a:lnTo>
                  <a:lnTo>
                    <a:pt x="7596" y="4026"/>
                  </a:lnTo>
                  <a:cubicBezTo>
                    <a:pt x="7656" y="3895"/>
                    <a:pt x="7620" y="3728"/>
                    <a:pt x="7501" y="3657"/>
                  </a:cubicBezTo>
                  <a:lnTo>
                    <a:pt x="7477" y="3621"/>
                  </a:lnTo>
                  <a:lnTo>
                    <a:pt x="7489" y="3609"/>
                  </a:lnTo>
                  <a:cubicBezTo>
                    <a:pt x="7513" y="3562"/>
                    <a:pt x="7549" y="3562"/>
                    <a:pt x="7561" y="3562"/>
                  </a:cubicBezTo>
                  <a:close/>
                  <a:moveTo>
                    <a:pt x="4088" y="0"/>
                  </a:moveTo>
                  <a:cubicBezTo>
                    <a:pt x="4055" y="0"/>
                    <a:pt x="4022" y="1"/>
                    <a:pt x="3989" y="2"/>
                  </a:cubicBezTo>
                  <a:cubicBezTo>
                    <a:pt x="2953" y="49"/>
                    <a:pt x="1977" y="478"/>
                    <a:pt x="1250" y="1216"/>
                  </a:cubicBezTo>
                  <a:cubicBezTo>
                    <a:pt x="524" y="1942"/>
                    <a:pt x="96" y="2919"/>
                    <a:pt x="48" y="3954"/>
                  </a:cubicBezTo>
                  <a:cubicBezTo>
                    <a:pt x="0" y="4978"/>
                    <a:pt x="346" y="5979"/>
                    <a:pt x="1012" y="6764"/>
                  </a:cubicBezTo>
                  <a:cubicBezTo>
                    <a:pt x="1048" y="6812"/>
                    <a:pt x="1084" y="6824"/>
                    <a:pt x="1131" y="6824"/>
                  </a:cubicBezTo>
                  <a:cubicBezTo>
                    <a:pt x="1167" y="6824"/>
                    <a:pt x="1203" y="6812"/>
                    <a:pt x="1239" y="6776"/>
                  </a:cubicBezTo>
                  <a:cubicBezTo>
                    <a:pt x="1310" y="6717"/>
                    <a:pt x="1310" y="6610"/>
                    <a:pt x="1250" y="6550"/>
                  </a:cubicBezTo>
                  <a:cubicBezTo>
                    <a:pt x="643" y="5824"/>
                    <a:pt x="334" y="4907"/>
                    <a:pt x="369" y="3966"/>
                  </a:cubicBezTo>
                  <a:cubicBezTo>
                    <a:pt x="417" y="3014"/>
                    <a:pt x="810" y="2109"/>
                    <a:pt x="1489" y="1430"/>
                  </a:cubicBezTo>
                  <a:cubicBezTo>
                    <a:pt x="2155" y="764"/>
                    <a:pt x="3072" y="359"/>
                    <a:pt x="4025" y="323"/>
                  </a:cubicBezTo>
                  <a:cubicBezTo>
                    <a:pt x="4087" y="316"/>
                    <a:pt x="4150" y="313"/>
                    <a:pt x="4213" y="313"/>
                  </a:cubicBezTo>
                  <a:cubicBezTo>
                    <a:pt x="4363" y="313"/>
                    <a:pt x="4512" y="330"/>
                    <a:pt x="4656" y="347"/>
                  </a:cubicBezTo>
                  <a:lnTo>
                    <a:pt x="4882" y="621"/>
                  </a:lnTo>
                  <a:lnTo>
                    <a:pt x="4798" y="823"/>
                  </a:lnTo>
                  <a:lnTo>
                    <a:pt x="4656" y="585"/>
                  </a:lnTo>
                  <a:cubicBezTo>
                    <a:pt x="4632" y="537"/>
                    <a:pt x="4572" y="502"/>
                    <a:pt x="4525" y="502"/>
                  </a:cubicBezTo>
                  <a:lnTo>
                    <a:pt x="4025" y="502"/>
                  </a:lnTo>
                  <a:cubicBezTo>
                    <a:pt x="3965" y="502"/>
                    <a:pt x="3906" y="525"/>
                    <a:pt x="3870" y="585"/>
                  </a:cubicBezTo>
                  <a:lnTo>
                    <a:pt x="3513" y="1276"/>
                  </a:lnTo>
                  <a:cubicBezTo>
                    <a:pt x="3465" y="1359"/>
                    <a:pt x="3465" y="1478"/>
                    <a:pt x="3513" y="1573"/>
                  </a:cubicBezTo>
                  <a:cubicBezTo>
                    <a:pt x="3560" y="1657"/>
                    <a:pt x="3667" y="1716"/>
                    <a:pt x="3763" y="1728"/>
                  </a:cubicBezTo>
                  <a:lnTo>
                    <a:pt x="4048" y="1764"/>
                  </a:lnTo>
                  <a:cubicBezTo>
                    <a:pt x="4108" y="1764"/>
                    <a:pt x="4167" y="1752"/>
                    <a:pt x="4203" y="1692"/>
                  </a:cubicBezTo>
                  <a:lnTo>
                    <a:pt x="4298" y="1537"/>
                  </a:lnTo>
                  <a:lnTo>
                    <a:pt x="4358" y="1609"/>
                  </a:lnTo>
                  <a:lnTo>
                    <a:pt x="4310" y="1895"/>
                  </a:lnTo>
                  <a:lnTo>
                    <a:pt x="3822" y="1966"/>
                  </a:lnTo>
                  <a:cubicBezTo>
                    <a:pt x="3798" y="1966"/>
                    <a:pt x="3775" y="1990"/>
                    <a:pt x="3751" y="2002"/>
                  </a:cubicBezTo>
                  <a:lnTo>
                    <a:pt x="3108" y="2466"/>
                  </a:lnTo>
                  <a:cubicBezTo>
                    <a:pt x="3084" y="2490"/>
                    <a:pt x="3048" y="2526"/>
                    <a:pt x="3048" y="2550"/>
                  </a:cubicBezTo>
                  <a:lnTo>
                    <a:pt x="2977" y="2847"/>
                  </a:lnTo>
                  <a:lnTo>
                    <a:pt x="2751" y="2823"/>
                  </a:lnTo>
                  <a:cubicBezTo>
                    <a:pt x="2736" y="2821"/>
                    <a:pt x="2721" y="2819"/>
                    <a:pt x="2706" y="2819"/>
                  </a:cubicBezTo>
                  <a:cubicBezTo>
                    <a:pt x="2591" y="2819"/>
                    <a:pt x="2483" y="2898"/>
                    <a:pt x="2441" y="3014"/>
                  </a:cubicBezTo>
                  <a:lnTo>
                    <a:pt x="2310" y="3371"/>
                  </a:lnTo>
                  <a:cubicBezTo>
                    <a:pt x="2274" y="3442"/>
                    <a:pt x="2274" y="3538"/>
                    <a:pt x="2322" y="3609"/>
                  </a:cubicBezTo>
                  <a:cubicBezTo>
                    <a:pt x="2370" y="3681"/>
                    <a:pt x="2429" y="3740"/>
                    <a:pt x="2501" y="3752"/>
                  </a:cubicBezTo>
                  <a:cubicBezTo>
                    <a:pt x="2346" y="3812"/>
                    <a:pt x="2251" y="3978"/>
                    <a:pt x="2251" y="4145"/>
                  </a:cubicBezTo>
                  <a:lnTo>
                    <a:pt x="2251" y="4216"/>
                  </a:lnTo>
                  <a:lnTo>
                    <a:pt x="1798" y="4740"/>
                  </a:lnTo>
                  <a:cubicBezTo>
                    <a:pt x="1727" y="4812"/>
                    <a:pt x="1703" y="4919"/>
                    <a:pt x="1703" y="5026"/>
                  </a:cubicBezTo>
                  <a:lnTo>
                    <a:pt x="1703" y="5621"/>
                  </a:lnTo>
                  <a:cubicBezTo>
                    <a:pt x="1703" y="5764"/>
                    <a:pt x="1750" y="5919"/>
                    <a:pt x="1881" y="6038"/>
                  </a:cubicBezTo>
                  <a:lnTo>
                    <a:pt x="2310" y="6455"/>
                  </a:lnTo>
                  <a:cubicBezTo>
                    <a:pt x="2393" y="6538"/>
                    <a:pt x="2524" y="6598"/>
                    <a:pt x="2643" y="6610"/>
                  </a:cubicBezTo>
                  <a:lnTo>
                    <a:pt x="3917" y="6717"/>
                  </a:lnTo>
                  <a:lnTo>
                    <a:pt x="3917" y="6764"/>
                  </a:lnTo>
                  <a:cubicBezTo>
                    <a:pt x="3894" y="6907"/>
                    <a:pt x="3965" y="7074"/>
                    <a:pt x="4096" y="7169"/>
                  </a:cubicBezTo>
                  <a:lnTo>
                    <a:pt x="4310" y="7324"/>
                  </a:lnTo>
                  <a:lnTo>
                    <a:pt x="4298" y="7372"/>
                  </a:lnTo>
                  <a:cubicBezTo>
                    <a:pt x="4251" y="7538"/>
                    <a:pt x="4298" y="7717"/>
                    <a:pt x="4429" y="7836"/>
                  </a:cubicBezTo>
                  <a:lnTo>
                    <a:pt x="4489" y="7895"/>
                  </a:lnTo>
                  <a:cubicBezTo>
                    <a:pt x="4429" y="7895"/>
                    <a:pt x="4394" y="7907"/>
                    <a:pt x="4334" y="7907"/>
                  </a:cubicBezTo>
                  <a:cubicBezTo>
                    <a:pt x="4272" y="7910"/>
                    <a:pt x="4211" y="7912"/>
                    <a:pt x="4149" y="7912"/>
                  </a:cubicBezTo>
                  <a:cubicBezTo>
                    <a:pt x="3262" y="7912"/>
                    <a:pt x="2407" y="7593"/>
                    <a:pt x="1739" y="7014"/>
                  </a:cubicBezTo>
                  <a:cubicBezTo>
                    <a:pt x="1708" y="6989"/>
                    <a:pt x="1672" y="6976"/>
                    <a:pt x="1637" y="6976"/>
                  </a:cubicBezTo>
                  <a:cubicBezTo>
                    <a:pt x="1591" y="6976"/>
                    <a:pt x="1546" y="6998"/>
                    <a:pt x="1512" y="7038"/>
                  </a:cubicBezTo>
                  <a:cubicBezTo>
                    <a:pt x="1453" y="7110"/>
                    <a:pt x="1477" y="7193"/>
                    <a:pt x="1536" y="7252"/>
                  </a:cubicBezTo>
                  <a:cubicBezTo>
                    <a:pt x="2274" y="7883"/>
                    <a:pt x="3215" y="8229"/>
                    <a:pt x="4179" y="8229"/>
                  </a:cubicBezTo>
                  <a:lnTo>
                    <a:pt x="4346" y="8229"/>
                  </a:lnTo>
                  <a:cubicBezTo>
                    <a:pt x="5382" y="8181"/>
                    <a:pt x="6358" y="7753"/>
                    <a:pt x="7084" y="7014"/>
                  </a:cubicBezTo>
                  <a:cubicBezTo>
                    <a:pt x="7811" y="6288"/>
                    <a:pt x="8239" y="5312"/>
                    <a:pt x="8287" y="4276"/>
                  </a:cubicBezTo>
                  <a:cubicBezTo>
                    <a:pt x="8347" y="3204"/>
                    <a:pt x="8001" y="2216"/>
                    <a:pt x="7335" y="1418"/>
                  </a:cubicBezTo>
                  <a:cubicBezTo>
                    <a:pt x="7303" y="1381"/>
                    <a:pt x="7259" y="1363"/>
                    <a:pt x="7216" y="1363"/>
                  </a:cubicBezTo>
                  <a:cubicBezTo>
                    <a:pt x="7176" y="1363"/>
                    <a:pt x="7137" y="1378"/>
                    <a:pt x="7108" y="1407"/>
                  </a:cubicBezTo>
                  <a:cubicBezTo>
                    <a:pt x="7037" y="1466"/>
                    <a:pt x="7037" y="1573"/>
                    <a:pt x="7096" y="1633"/>
                  </a:cubicBezTo>
                  <a:cubicBezTo>
                    <a:pt x="7525" y="2157"/>
                    <a:pt x="7823" y="2776"/>
                    <a:pt x="7930" y="3431"/>
                  </a:cubicBezTo>
                  <a:lnTo>
                    <a:pt x="7894" y="3383"/>
                  </a:lnTo>
                  <a:cubicBezTo>
                    <a:pt x="7809" y="3308"/>
                    <a:pt x="7694" y="3262"/>
                    <a:pt x="7577" y="3262"/>
                  </a:cubicBezTo>
                  <a:cubicBezTo>
                    <a:pt x="7564" y="3262"/>
                    <a:pt x="7550" y="3263"/>
                    <a:pt x="7537" y="3264"/>
                  </a:cubicBezTo>
                  <a:cubicBezTo>
                    <a:pt x="7394" y="3288"/>
                    <a:pt x="7275" y="3359"/>
                    <a:pt x="7215" y="3466"/>
                  </a:cubicBezTo>
                  <a:lnTo>
                    <a:pt x="7192" y="3502"/>
                  </a:lnTo>
                  <a:cubicBezTo>
                    <a:pt x="7108" y="3502"/>
                    <a:pt x="7037" y="3538"/>
                    <a:pt x="6977" y="3585"/>
                  </a:cubicBezTo>
                  <a:lnTo>
                    <a:pt x="6775" y="3323"/>
                  </a:lnTo>
                  <a:cubicBezTo>
                    <a:pt x="6744" y="3286"/>
                    <a:pt x="6700" y="3268"/>
                    <a:pt x="6656" y="3268"/>
                  </a:cubicBezTo>
                  <a:cubicBezTo>
                    <a:pt x="6616" y="3268"/>
                    <a:pt x="6577" y="3283"/>
                    <a:pt x="6549" y="3312"/>
                  </a:cubicBezTo>
                  <a:cubicBezTo>
                    <a:pt x="6477" y="3371"/>
                    <a:pt x="6477" y="3478"/>
                    <a:pt x="6537" y="3538"/>
                  </a:cubicBezTo>
                  <a:lnTo>
                    <a:pt x="6858" y="3919"/>
                  </a:lnTo>
                  <a:cubicBezTo>
                    <a:pt x="6894" y="3954"/>
                    <a:pt x="6942" y="3978"/>
                    <a:pt x="6977" y="3978"/>
                  </a:cubicBezTo>
                  <a:cubicBezTo>
                    <a:pt x="7025" y="3978"/>
                    <a:pt x="7073" y="3966"/>
                    <a:pt x="7096" y="3943"/>
                  </a:cubicBezTo>
                  <a:lnTo>
                    <a:pt x="7204" y="3835"/>
                  </a:lnTo>
                  <a:lnTo>
                    <a:pt x="7335" y="3919"/>
                  </a:lnTo>
                  <a:lnTo>
                    <a:pt x="6858" y="4871"/>
                  </a:lnTo>
                  <a:lnTo>
                    <a:pt x="6834" y="4871"/>
                  </a:lnTo>
                  <a:cubicBezTo>
                    <a:pt x="6799" y="4871"/>
                    <a:pt x="6763" y="4859"/>
                    <a:pt x="6739" y="4836"/>
                  </a:cubicBezTo>
                  <a:lnTo>
                    <a:pt x="6096" y="4062"/>
                  </a:lnTo>
                  <a:cubicBezTo>
                    <a:pt x="6069" y="4014"/>
                    <a:pt x="6023" y="3994"/>
                    <a:pt x="5977" y="3994"/>
                  </a:cubicBezTo>
                  <a:cubicBezTo>
                    <a:pt x="5942" y="3994"/>
                    <a:pt x="5908" y="4005"/>
                    <a:pt x="5882" y="4026"/>
                  </a:cubicBezTo>
                  <a:cubicBezTo>
                    <a:pt x="5799" y="4085"/>
                    <a:pt x="5799" y="4193"/>
                    <a:pt x="5846" y="4252"/>
                  </a:cubicBezTo>
                  <a:lnTo>
                    <a:pt x="6489" y="5026"/>
                  </a:lnTo>
                  <a:cubicBezTo>
                    <a:pt x="6584" y="5133"/>
                    <a:pt x="6715" y="5193"/>
                    <a:pt x="6858" y="5193"/>
                  </a:cubicBezTo>
                  <a:lnTo>
                    <a:pt x="7073" y="5169"/>
                  </a:lnTo>
                  <a:lnTo>
                    <a:pt x="6430" y="6645"/>
                  </a:lnTo>
                  <a:cubicBezTo>
                    <a:pt x="6382" y="6752"/>
                    <a:pt x="6322" y="6848"/>
                    <a:pt x="6251" y="6943"/>
                  </a:cubicBezTo>
                  <a:lnTo>
                    <a:pt x="5751" y="7550"/>
                  </a:lnTo>
                  <a:cubicBezTo>
                    <a:pt x="5489" y="7657"/>
                    <a:pt x="5227" y="7753"/>
                    <a:pt x="4953" y="7812"/>
                  </a:cubicBezTo>
                  <a:lnTo>
                    <a:pt x="4679" y="7562"/>
                  </a:lnTo>
                  <a:cubicBezTo>
                    <a:pt x="4644" y="7538"/>
                    <a:pt x="4632" y="7491"/>
                    <a:pt x="4644" y="7443"/>
                  </a:cubicBezTo>
                  <a:lnTo>
                    <a:pt x="4691" y="7288"/>
                  </a:lnTo>
                  <a:cubicBezTo>
                    <a:pt x="4703" y="7229"/>
                    <a:pt x="4691" y="7145"/>
                    <a:pt x="4632" y="7110"/>
                  </a:cubicBezTo>
                  <a:lnTo>
                    <a:pt x="4322" y="6871"/>
                  </a:lnTo>
                  <a:cubicBezTo>
                    <a:pt x="4287" y="6836"/>
                    <a:pt x="4275" y="6812"/>
                    <a:pt x="4275" y="6764"/>
                  </a:cubicBezTo>
                  <a:lnTo>
                    <a:pt x="4298" y="6550"/>
                  </a:lnTo>
                  <a:cubicBezTo>
                    <a:pt x="4298" y="6514"/>
                    <a:pt x="4298" y="6467"/>
                    <a:pt x="4275" y="6431"/>
                  </a:cubicBezTo>
                  <a:cubicBezTo>
                    <a:pt x="4239" y="6407"/>
                    <a:pt x="4203" y="6371"/>
                    <a:pt x="4167" y="6371"/>
                  </a:cubicBezTo>
                  <a:lnTo>
                    <a:pt x="2679" y="6264"/>
                  </a:lnTo>
                  <a:cubicBezTo>
                    <a:pt x="2620" y="6264"/>
                    <a:pt x="2572" y="6229"/>
                    <a:pt x="2536" y="6181"/>
                  </a:cubicBezTo>
                  <a:lnTo>
                    <a:pt x="2096" y="5764"/>
                  </a:lnTo>
                  <a:cubicBezTo>
                    <a:pt x="2060" y="5728"/>
                    <a:pt x="2024" y="5645"/>
                    <a:pt x="2024" y="5586"/>
                  </a:cubicBezTo>
                  <a:lnTo>
                    <a:pt x="2024" y="4990"/>
                  </a:lnTo>
                  <a:cubicBezTo>
                    <a:pt x="2024" y="4966"/>
                    <a:pt x="2036" y="4931"/>
                    <a:pt x="2060" y="4919"/>
                  </a:cubicBezTo>
                  <a:lnTo>
                    <a:pt x="2548" y="4359"/>
                  </a:lnTo>
                  <a:cubicBezTo>
                    <a:pt x="2572" y="4324"/>
                    <a:pt x="2596" y="4300"/>
                    <a:pt x="2596" y="4252"/>
                  </a:cubicBezTo>
                  <a:lnTo>
                    <a:pt x="2596" y="4121"/>
                  </a:lnTo>
                  <a:cubicBezTo>
                    <a:pt x="2596" y="4074"/>
                    <a:pt x="2620" y="4038"/>
                    <a:pt x="2655" y="4014"/>
                  </a:cubicBezTo>
                  <a:lnTo>
                    <a:pt x="3036" y="3847"/>
                  </a:lnTo>
                  <a:lnTo>
                    <a:pt x="3751" y="3835"/>
                  </a:lnTo>
                  <a:cubicBezTo>
                    <a:pt x="3763" y="3835"/>
                    <a:pt x="3786" y="3847"/>
                    <a:pt x="3786" y="3859"/>
                  </a:cubicBezTo>
                  <a:cubicBezTo>
                    <a:pt x="3798" y="3990"/>
                    <a:pt x="3906" y="4097"/>
                    <a:pt x="4025" y="4145"/>
                  </a:cubicBezTo>
                  <a:lnTo>
                    <a:pt x="4537" y="4324"/>
                  </a:lnTo>
                  <a:cubicBezTo>
                    <a:pt x="4569" y="4331"/>
                    <a:pt x="4601" y="4335"/>
                    <a:pt x="4633" y="4335"/>
                  </a:cubicBezTo>
                  <a:cubicBezTo>
                    <a:pt x="4705" y="4335"/>
                    <a:pt x="4772" y="4314"/>
                    <a:pt x="4822" y="4264"/>
                  </a:cubicBezTo>
                  <a:cubicBezTo>
                    <a:pt x="4882" y="4204"/>
                    <a:pt x="4918" y="4121"/>
                    <a:pt x="4918" y="4026"/>
                  </a:cubicBezTo>
                  <a:lnTo>
                    <a:pt x="5549" y="3978"/>
                  </a:lnTo>
                  <a:cubicBezTo>
                    <a:pt x="5668" y="3966"/>
                    <a:pt x="5787" y="3907"/>
                    <a:pt x="5870" y="3812"/>
                  </a:cubicBezTo>
                  <a:cubicBezTo>
                    <a:pt x="5941" y="3728"/>
                    <a:pt x="5965" y="3597"/>
                    <a:pt x="5941" y="3478"/>
                  </a:cubicBezTo>
                  <a:lnTo>
                    <a:pt x="5930" y="3383"/>
                  </a:lnTo>
                  <a:cubicBezTo>
                    <a:pt x="5896" y="3247"/>
                    <a:pt x="5776" y="3144"/>
                    <a:pt x="5632" y="3144"/>
                  </a:cubicBezTo>
                  <a:cubicBezTo>
                    <a:pt x="5624" y="3144"/>
                    <a:pt x="5616" y="3144"/>
                    <a:pt x="5608" y="3145"/>
                  </a:cubicBezTo>
                  <a:lnTo>
                    <a:pt x="5275" y="3181"/>
                  </a:lnTo>
                  <a:lnTo>
                    <a:pt x="5227" y="3121"/>
                  </a:lnTo>
                  <a:lnTo>
                    <a:pt x="5668" y="2669"/>
                  </a:lnTo>
                  <a:cubicBezTo>
                    <a:pt x="5727" y="2609"/>
                    <a:pt x="5727" y="2502"/>
                    <a:pt x="5668" y="2442"/>
                  </a:cubicBezTo>
                  <a:cubicBezTo>
                    <a:pt x="5638" y="2413"/>
                    <a:pt x="5599" y="2398"/>
                    <a:pt x="5560" y="2398"/>
                  </a:cubicBezTo>
                  <a:cubicBezTo>
                    <a:pt x="5522" y="2398"/>
                    <a:pt x="5483" y="2413"/>
                    <a:pt x="5453" y="2442"/>
                  </a:cubicBezTo>
                  <a:lnTo>
                    <a:pt x="4918" y="2978"/>
                  </a:lnTo>
                  <a:lnTo>
                    <a:pt x="4739" y="3061"/>
                  </a:lnTo>
                  <a:lnTo>
                    <a:pt x="4227" y="2669"/>
                  </a:lnTo>
                  <a:cubicBezTo>
                    <a:pt x="4193" y="2652"/>
                    <a:pt x="4166" y="2635"/>
                    <a:pt x="4131" y="2635"/>
                  </a:cubicBezTo>
                  <a:cubicBezTo>
                    <a:pt x="4117" y="2635"/>
                    <a:pt x="4102" y="2638"/>
                    <a:pt x="4084" y="2645"/>
                  </a:cubicBezTo>
                  <a:lnTo>
                    <a:pt x="3382" y="2859"/>
                  </a:lnTo>
                  <a:cubicBezTo>
                    <a:pt x="3370" y="2859"/>
                    <a:pt x="3334" y="2883"/>
                    <a:pt x="3322" y="2895"/>
                  </a:cubicBezTo>
                  <a:lnTo>
                    <a:pt x="3370" y="2680"/>
                  </a:lnTo>
                  <a:lnTo>
                    <a:pt x="3917" y="2288"/>
                  </a:lnTo>
                  <a:lnTo>
                    <a:pt x="4501" y="2192"/>
                  </a:lnTo>
                  <a:cubicBezTo>
                    <a:pt x="4572" y="2180"/>
                    <a:pt x="4620" y="2133"/>
                    <a:pt x="4632" y="2061"/>
                  </a:cubicBezTo>
                  <a:lnTo>
                    <a:pt x="4691" y="1597"/>
                  </a:lnTo>
                  <a:cubicBezTo>
                    <a:pt x="4691" y="1549"/>
                    <a:pt x="4691" y="1514"/>
                    <a:pt x="4656" y="1478"/>
                  </a:cubicBezTo>
                  <a:lnTo>
                    <a:pt x="4417" y="1180"/>
                  </a:lnTo>
                  <a:cubicBezTo>
                    <a:pt x="4394" y="1133"/>
                    <a:pt x="4346" y="1121"/>
                    <a:pt x="4287" y="1121"/>
                  </a:cubicBezTo>
                  <a:cubicBezTo>
                    <a:pt x="4239" y="1121"/>
                    <a:pt x="4179" y="1156"/>
                    <a:pt x="4156" y="1192"/>
                  </a:cubicBezTo>
                  <a:lnTo>
                    <a:pt x="3977" y="1454"/>
                  </a:lnTo>
                  <a:lnTo>
                    <a:pt x="3786" y="1430"/>
                  </a:lnTo>
                  <a:lnTo>
                    <a:pt x="4096" y="835"/>
                  </a:lnTo>
                  <a:lnTo>
                    <a:pt x="4417" y="835"/>
                  </a:lnTo>
                  <a:lnTo>
                    <a:pt x="4656" y="1287"/>
                  </a:lnTo>
                  <a:cubicBezTo>
                    <a:pt x="4691" y="1347"/>
                    <a:pt x="4751" y="1371"/>
                    <a:pt x="4810" y="1371"/>
                  </a:cubicBezTo>
                  <a:cubicBezTo>
                    <a:pt x="4870" y="1371"/>
                    <a:pt x="4929" y="1335"/>
                    <a:pt x="4941" y="1276"/>
                  </a:cubicBezTo>
                  <a:lnTo>
                    <a:pt x="5168" y="740"/>
                  </a:lnTo>
                  <a:cubicBezTo>
                    <a:pt x="5215" y="645"/>
                    <a:pt x="5191" y="525"/>
                    <a:pt x="5132" y="454"/>
                  </a:cubicBezTo>
                  <a:lnTo>
                    <a:pt x="5132" y="454"/>
                  </a:lnTo>
                  <a:cubicBezTo>
                    <a:pt x="5668" y="597"/>
                    <a:pt x="6168" y="859"/>
                    <a:pt x="6596" y="1216"/>
                  </a:cubicBezTo>
                  <a:cubicBezTo>
                    <a:pt x="6625" y="1240"/>
                    <a:pt x="6658" y="1250"/>
                    <a:pt x="6691" y="1250"/>
                  </a:cubicBezTo>
                  <a:cubicBezTo>
                    <a:pt x="6739" y="1250"/>
                    <a:pt x="6787" y="1228"/>
                    <a:pt x="6823" y="1192"/>
                  </a:cubicBezTo>
                  <a:cubicBezTo>
                    <a:pt x="6882" y="1121"/>
                    <a:pt x="6858" y="1037"/>
                    <a:pt x="6799" y="978"/>
                  </a:cubicBezTo>
                  <a:cubicBezTo>
                    <a:pt x="6038" y="344"/>
                    <a:pt x="5077" y="0"/>
                    <a:pt x="4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/>
        </p:nvSpPr>
        <p:spPr>
          <a:xfrm>
            <a:off x="398525" y="4539075"/>
            <a:ext cx="6083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Origen del dataset: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https://github.com/ieee8023/covid-chestxray-dataset/tree/master/images</a:t>
            </a:r>
            <a:r>
              <a:rPr lang="es" sz="11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450" y="1266475"/>
            <a:ext cx="2718134" cy="2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59275" y="2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Multi Disease Diagnosis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1264238"/>
            <a:ext cx="644842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59275" y="2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Disease </a:t>
            </a:r>
            <a:r>
              <a:rPr b="1" lang="es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Evolution from Diagnosis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6825"/>
            <a:ext cx="8839199" cy="3094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66925" y="3113125"/>
            <a:ext cx="30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Lato"/>
                <a:ea typeface="Lato"/>
                <a:cs typeface="Lato"/>
                <a:sym typeface="Lato"/>
              </a:rPr>
              <a:t>Clasificación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466925" y="3621275"/>
            <a:ext cx="80265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0">
                <a:latin typeface="Lato"/>
                <a:ea typeface="Lato"/>
                <a:cs typeface="Lato"/>
                <a:sym typeface="Lato"/>
              </a:rPr>
              <a:t>Detección</a:t>
            </a:r>
            <a:endParaRPr b="1" sz="8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75" y="1278950"/>
            <a:ext cx="5613675" cy="210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>
            <p:ph type="title"/>
          </p:nvPr>
        </p:nvSpPr>
        <p:spPr>
          <a:xfrm>
            <a:off x="1886675" y="96375"/>
            <a:ext cx="6969900" cy="10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DarkCovidNet</a:t>
            </a:r>
            <a:endParaRPr b="1" sz="8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96875" y="200150"/>
            <a:ext cx="69699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DarkNet-19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133375" y="1260125"/>
            <a:ext cx="53658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C1 - M1 - C2 - M2 - C3 - C4 - </a:t>
            </a:r>
            <a:r>
              <a:rPr b="1" lang="es" sz="1600">
                <a:latin typeface="Lato"/>
                <a:ea typeface="Lato"/>
                <a:cs typeface="Lato"/>
                <a:sym typeface="Lato"/>
              </a:rPr>
              <a:t>C5 - M3 - C6 - C7- C8 - M4 - C9 - C10 - C11 - C12 - C13 - M5 - C14 - C15 - C16 - C17 - C18 - C19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300600" y="2166500"/>
            <a:ext cx="23229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Cx</a:t>
            </a:r>
            <a:r>
              <a:rPr lang="es" sz="1600">
                <a:latin typeface="Lato"/>
                <a:ea typeface="Lato"/>
                <a:cs typeface="Lato"/>
                <a:sym typeface="Lato"/>
              </a:rPr>
              <a:t>: Convolutional Layer.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s" sz="1600">
                <a:latin typeface="Lato"/>
                <a:ea typeface="Lato"/>
                <a:cs typeface="Lato"/>
                <a:sym typeface="Lato"/>
              </a:rPr>
              <a:t>: Maxpool Layer.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C1</a:t>
            </a:r>
            <a:r>
              <a:rPr lang="es" sz="1600">
                <a:latin typeface="Lato"/>
                <a:ea typeface="Lato"/>
                <a:cs typeface="Lato"/>
                <a:sym typeface="Lato"/>
              </a:rPr>
              <a:t>: Input Layer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C19</a:t>
            </a:r>
            <a:r>
              <a:rPr lang="es" sz="1600">
                <a:latin typeface="Lato"/>
                <a:ea typeface="Lato"/>
                <a:cs typeface="Lato"/>
                <a:sym typeface="Lato"/>
              </a:rPr>
              <a:t>: Final output Layer.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88" y="3386475"/>
            <a:ext cx="315277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46450" y="3822175"/>
            <a:ext cx="36558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X</a:t>
            </a:r>
            <a:r>
              <a:rPr b="1" lang="es" sz="1600">
                <a:latin typeface="Lato"/>
                <a:ea typeface="Lato"/>
                <a:cs typeface="Lato"/>
                <a:sym typeface="Lato"/>
              </a:rPr>
              <a:t>: imagen de entrada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Lato"/>
                <a:ea typeface="Lato"/>
                <a:cs typeface="Lato"/>
                <a:sym typeface="Lato"/>
              </a:rPr>
              <a:t>* : discretización.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K</a:t>
            </a:r>
            <a:r>
              <a:rPr b="1" lang="es" sz="1600">
                <a:latin typeface="Lato"/>
                <a:ea typeface="Lato"/>
                <a:cs typeface="Lato"/>
                <a:sym typeface="Lato"/>
              </a:rPr>
              <a:t>: kernel ingestado en la entrada con el parámetro stride </a:t>
            </a: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(m, n).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2891375" y="785600"/>
            <a:ext cx="1110900" cy="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[YOLOv2]</a:t>
            </a:r>
            <a:endParaRPr b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3894263" y="3598513"/>
            <a:ext cx="2494800" cy="10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Avoid Dying ReLu or Dying Back-Neurons issue!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ε = 0.01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00600" y="3305500"/>
            <a:ext cx="3560700" cy="169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925" y="2900863"/>
            <a:ext cx="197349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type="title"/>
          </p:nvPr>
        </p:nvSpPr>
        <p:spPr>
          <a:xfrm>
            <a:off x="3861300" y="2474388"/>
            <a:ext cx="24948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latin typeface="Lato"/>
                <a:ea typeface="Lato"/>
                <a:cs typeface="Lato"/>
                <a:sym typeface="Lato"/>
              </a:rPr>
              <a:t>Main Activation Function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617875" y="2450200"/>
            <a:ext cx="13494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Leaky ReLu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678" y="2871075"/>
            <a:ext cx="2704425" cy="16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9468" y="1374650"/>
            <a:ext cx="3027967" cy="9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title"/>
          </p:nvPr>
        </p:nvSpPr>
        <p:spPr>
          <a:xfrm>
            <a:off x="6903675" y="858700"/>
            <a:ext cx="13494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SoftMax</a:t>
            </a:r>
            <a:endParaRPr b="1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/>
          <p:nvPr/>
        </p:nvSpPr>
        <p:spPr>
          <a:xfrm rot="-2397243">
            <a:off x="5173230" y="2029036"/>
            <a:ext cx="711491" cy="355842"/>
          </a:xfrm>
          <a:prstGeom prst="notched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6993075" y="1231313"/>
            <a:ext cx="1260000" cy="1217700"/>
          </a:xfrm>
          <a:prstGeom prst="flowChartSummingJunction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91" y="76200"/>
            <a:ext cx="2204358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title"/>
          </p:nvPr>
        </p:nvSpPr>
        <p:spPr>
          <a:xfrm>
            <a:off x="2687100" y="229800"/>
            <a:ext cx="48282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DarkCovidNet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5668819" y="800450"/>
            <a:ext cx="1357200" cy="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</a:t>
            </a:r>
            <a:r>
              <a:rPr b="1" lang="es" sz="1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DarkNet-19]</a:t>
            </a:r>
            <a:endParaRPr b="1" sz="1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238" y="1119113"/>
            <a:ext cx="6484077" cy="266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2868625" y="3810800"/>
            <a:ext cx="56433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Características:</a:t>
            </a:r>
            <a:endParaRPr sz="11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AutoNum type="arabicPeriod"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usa métodos de extracción de características.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AutoNum type="arabicPeriod"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 fotografías de rayos X sin procesar.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AutoNum type="arabicPeriod"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Este modelo fue probado con 125 imágenes de rayos X de pacientes con Covid, 500 </a:t>
            </a: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imágenes</a:t>
            </a: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pacientes sanos y otras 500 con Neumonía </a:t>
            </a:r>
            <a:r>
              <a:rPr lang="es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[se usará solo arquitectura]</a:t>
            </a: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AutoNum type="arabicPeriod"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Posee 17 capas convolucionales (totales).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AutoNum type="arabicPeriod"/>
            </a:pP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 </a:t>
            </a:r>
            <a:r>
              <a:rPr i="1"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Leaky ReLu</a:t>
            </a:r>
            <a:r>
              <a:rPr i="1"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para evitar problema de Dying ReLu.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4452930" y="526250"/>
            <a:ext cx="45000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DarkCovidNet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>
            <p:ph type="title"/>
          </p:nvPr>
        </p:nvSpPr>
        <p:spPr>
          <a:xfrm>
            <a:off x="515575" y="526250"/>
            <a:ext cx="64962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DarkNet-19</a:t>
            </a:r>
            <a:endParaRPr b="1" sz="4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11886" l="0" r="0" t="0"/>
          <a:stretch/>
        </p:blipFill>
        <p:spPr>
          <a:xfrm>
            <a:off x="786376" y="1310900"/>
            <a:ext cx="2252201" cy="3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930" y="1310900"/>
            <a:ext cx="3482385" cy="3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>
            <p:ph type="title"/>
          </p:nvPr>
        </p:nvSpPr>
        <p:spPr>
          <a:xfrm>
            <a:off x="4836375" y="4506125"/>
            <a:ext cx="380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400">
                <a:latin typeface="Lato"/>
                <a:ea typeface="Lato"/>
                <a:cs typeface="Lato"/>
                <a:sym typeface="Lato"/>
              </a:rPr>
              <a:t>98.08% in Binary Classification</a:t>
            </a:r>
            <a:endParaRPr b="1" i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400">
                <a:latin typeface="Lato"/>
                <a:ea typeface="Lato"/>
                <a:cs typeface="Lato"/>
                <a:sym typeface="Lato"/>
              </a:rPr>
              <a:t>87.02% in Multi-Class Problem</a:t>
            </a:r>
            <a:endParaRPr b="1" i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